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3"/>
  </p:notesMasterIdLst>
  <p:sldIdLst>
    <p:sldId id="357" r:id="rId2"/>
    <p:sldId id="358" r:id="rId3"/>
    <p:sldId id="378" r:id="rId4"/>
    <p:sldId id="359" r:id="rId5"/>
    <p:sldId id="368" r:id="rId6"/>
    <p:sldId id="365" r:id="rId7"/>
    <p:sldId id="366" r:id="rId8"/>
    <p:sldId id="377" r:id="rId9"/>
    <p:sldId id="367" r:id="rId10"/>
    <p:sldId id="376" r:id="rId11"/>
    <p:sldId id="369" r:id="rId12"/>
    <p:sldId id="363" r:id="rId13"/>
    <p:sldId id="373" r:id="rId14"/>
    <p:sldId id="372" r:id="rId15"/>
    <p:sldId id="371" r:id="rId16"/>
    <p:sldId id="370" r:id="rId17"/>
    <p:sldId id="374" r:id="rId18"/>
    <p:sldId id="382" r:id="rId19"/>
    <p:sldId id="375" r:id="rId20"/>
    <p:sldId id="362" r:id="rId21"/>
    <p:sldId id="383" r:id="rId22"/>
    <p:sldId id="379" r:id="rId23"/>
    <p:sldId id="384" r:id="rId24"/>
    <p:sldId id="361" r:id="rId25"/>
    <p:sldId id="380" r:id="rId26"/>
    <p:sldId id="385" r:id="rId27"/>
    <p:sldId id="360" r:id="rId28"/>
    <p:sldId id="381" r:id="rId29"/>
    <p:sldId id="386" r:id="rId30"/>
    <p:sldId id="387" r:id="rId31"/>
    <p:sldId id="388" r:id="rId32"/>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00FF"/>
    <a:srgbClr val="11752B"/>
    <a:srgbClr val="3366FF"/>
    <a:srgbClr val="FF000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022" autoAdjust="0"/>
    <p:restoredTop sz="94737" autoAdjust="0"/>
  </p:normalViewPr>
  <p:slideViewPr>
    <p:cSldViewPr>
      <p:cViewPr varScale="1">
        <p:scale>
          <a:sx n="48" d="100"/>
          <a:sy n="48" d="100"/>
        </p:scale>
        <p:origin x="-19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84995"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419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4997"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4998"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84999"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93E1F95C-73D7-41E3-9300-7126D2D99C0D}" type="slidenum">
              <a:rPr lang="en-US"/>
              <a:pPr>
                <a:defRPr/>
              </a:pPr>
              <a:t>‹#›</a:t>
            </a:fld>
            <a:endParaRPr lang="en-US"/>
          </a:p>
        </p:txBody>
      </p:sp>
    </p:spTree>
    <p:extLst>
      <p:ext uri="{BB962C8B-B14F-4D97-AF65-F5344CB8AC3E}">
        <p14:creationId xmlns:p14="http://schemas.microsoft.com/office/powerpoint/2010/main" val="5488233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pPr>
              <a:defRPr/>
            </a:pPr>
            <a:fld id="{93E1F95C-73D7-41E3-9300-7126D2D99C0D}" type="slidenum">
              <a:rPr lang="en-US" smtClean="0"/>
              <a:pPr>
                <a:defRPr/>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grpSp>
          <p:nvGrpSpPr>
            <p:cNvPr id="5" name="Group 3"/>
            <p:cNvGrpSpPr>
              <a:grpSpLocks/>
            </p:cNvGrpSpPr>
            <p:nvPr/>
          </p:nvGrpSpPr>
          <p:grpSpPr bwMode="auto">
            <a:xfrm>
              <a:off x="0" y="0"/>
              <a:ext cx="5760" cy="4320"/>
              <a:chOff x="0" y="0"/>
              <a:chExt cx="5760" cy="4320"/>
            </a:xfrm>
          </p:grpSpPr>
          <p:sp>
            <p:nvSpPr>
              <p:cNvPr id="15" name="Rectangle 4"/>
              <p:cNvSpPr>
                <a:spLocks noChangeArrowheads="1"/>
              </p:cNvSpPr>
              <p:nvPr/>
            </p:nvSpPr>
            <p:spPr bwMode="ltGray">
              <a:xfrm>
                <a:off x="2112" y="0"/>
                <a:ext cx="3648" cy="96"/>
              </a:xfrm>
              <a:prstGeom prst="rect">
                <a:avLst/>
              </a:prstGeom>
              <a:solidFill>
                <a:schemeClr val="folHlink"/>
              </a:solidFill>
              <a:ln w="9525">
                <a:noFill/>
                <a:miter lim="800000"/>
                <a:headEnd/>
                <a:tailEnd/>
              </a:ln>
              <a:effectLst/>
            </p:spPr>
            <p:txBody>
              <a:bodyPr wrap="none" anchor="ctr"/>
              <a:lstStyle/>
              <a:p>
                <a:pPr>
                  <a:defRPr/>
                </a:pPr>
                <a:endParaRPr lang="en-US"/>
              </a:p>
            </p:txBody>
          </p:sp>
          <p:grpSp>
            <p:nvGrpSpPr>
              <p:cNvPr id="16" name="Group 5"/>
              <p:cNvGrpSpPr>
                <a:grpSpLocks/>
              </p:cNvGrpSpPr>
              <p:nvPr userDrawn="1"/>
            </p:nvGrpSpPr>
            <p:grpSpPr bwMode="auto">
              <a:xfrm>
                <a:off x="0" y="0"/>
                <a:ext cx="5760" cy="4320"/>
                <a:chOff x="0" y="0"/>
                <a:chExt cx="5760" cy="4320"/>
              </a:xfrm>
            </p:grpSpPr>
            <p:sp>
              <p:nvSpPr>
                <p:cNvPr id="18" name="Line 6"/>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9" name="Line 7"/>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0" name="Line 8"/>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1" name="Line 9"/>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2" name="Line 10"/>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3" name="Line 11"/>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4" name="Line 12"/>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5" name="Line 13"/>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6" name="Line 14"/>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7" name="Line 15"/>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8" name="Line 16"/>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29" name="Line 17"/>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0" name="Line 18"/>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1" name="Line 19"/>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2" name="Line 20"/>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3" name="Line 21"/>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4" name="Line 22"/>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5" name="Line 23"/>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6" name="Line 24"/>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7" name="Line 25"/>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8" name="Line 26"/>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39" name="Line 27"/>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0" name="Line 28"/>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1" name="Line 29"/>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2" name="Line 30"/>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3" name="Line 31"/>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4" name="Line 32"/>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5" name="Line 33"/>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6" name="Line 34"/>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7" name="Line 35"/>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8" name="Line 36"/>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49" name="Line 37"/>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0" name="Line 38"/>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1" name="Line 39"/>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2" name="Line 40"/>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3" name="Line 41"/>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4" name="Line 42"/>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5" name="Line 43"/>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6" name="Line 44"/>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7" name="Line 45"/>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8" name="Line 46"/>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59" name="Line 47"/>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0" name="Line 48"/>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1" name="Line 49"/>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2" name="Line 50"/>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3" name="Line 51"/>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4" name="Line 52"/>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5" name="Line 53"/>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6" name="Line 54"/>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7" name="Line 55"/>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68" name="Line 56"/>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grpSp>
          <p:sp>
            <p:nvSpPr>
              <p:cNvPr id="17" name="Line 57"/>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en-US"/>
              </a:p>
            </p:txBody>
          </p:sp>
        </p:grpSp>
        <p:grpSp>
          <p:nvGrpSpPr>
            <p:cNvPr id="6" name="Group 58"/>
            <p:cNvGrpSpPr>
              <a:grpSpLocks/>
            </p:cNvGrpSpPr>
            <p:nvPr userDrawn="1"/>
          </p:nvGrpSpPr>
          <p:grpSpPr bwMode="auto">
            <a:xfrm>
              <a:off x="3" y="559"/>
              <a:ext cx="4192" cy="1796"/>
              <a:chOff x="3" y="559"/>
              <a:chExt cx="4192" cy="1796"/>
            </a:xfrm>
          </p:grpSpPr>
          <p:sp>
            <p:nvSpPr>
              <p:cNvPr id="11" name="Line 59"/>
              <p:cNvSpPr>
                <a:spLocks noChangeShapeType="1"/>
              </p:cNvSpPr>
              <p:nvPr/>
            </p:nvSpPr>
            <p:spPr bwMode="ltGray">
              <a:xfrm>
                <a:off x="506" y="559"/>
                <a:ext cx="0" cy="1796"/>
              </a:xfrm>
              <a:prstGeom prst="line">
                <a:avLst/>
              </a:prstGeom>
              <a:noFill/>
              <a:ln w="9525">
                <a:solidFill>
                  <a:schemeClr val="hlink"/>
                </a:solidFill>
                <a:round/>
                <a:headEnd/>
                <a:tailEnd/>
              </a:ln>
              <a:effectLst/>
            </p:spPr>
            <p:txBody>
              <a:bodyPr wrap="none" anchor="ctr"/>
              <a:lstStyle/>
              <a:p>
                <a:pPr>
                  <a:defRPr/>
                </a:pPr>
                <a:endParaRPr lang="en-US"/>
              </a:p>
            </p:txBody>
          </p:sp>
          <p:sp>
            <p:nvSpPr>
              <p:cNvPr id="12" name="Line 60"/>
              <p:cNvSpPr>
                <a:spLocks noChangeShapeType="1"/>
              </p:cNvSpPr>
              <p:nvPr/>
            </p:nvSpPr>
            <p:spPr bwMode="ltGray">
              <a:xfrm flipH="1" flipV="1">
                <a:off x="3" y="1924"/>
                <a:ext cx="3211" cy="1"/>
              </a:xfrm>
              <a:prstGeom prst="line">
                <a:avLst/>
              </a:prstGeom>
              <a:noFill/>
              <a:ln w="9525">
                <a:solidFill>
                  <a:schemeClr val="hlink"/>
                </a:solidFill>
                <a:round/>
                <a:headEnd/>
                <a:tailEnd/>
              </a:ln>
              <a:effectLst/>
            </p:spPr>
            <p:txBody>
              <a:bodyPr wrap="none" anchor="ctr"/>
              <a:lstStyle/>
              <a:p>
                <a:pPr>
                  <a:defRPr/>
                </a:pPr>
                <a:endParaRPr lang="en-US"/>
              </a:p>
            </p:txBody>
          </p:sp>
          <p:sp>
            <p:nvSpPr>
              <p:cNvPr id="13" name="Line 61"/>
              <p:cNvSpPr>
                <a:spLocks noChangeShapeType="1"/>
              </p:cNvSpPr>
              <p:nvPr/>
            </p:nvSpPr>
            <p:spPr bwMode="ltGray">
              <a:xfrm flipH="1" flipV="1">
                <a:off x="384" y="938"/>
                <a:ext cx="3811" cy="1"/>
              </a:xfrm>
              <a:prstGeom prst="line">
                <a:avLst/>
              </a:prstGeom>
              <a:noFill/>
              <a:ln w="9525">
                <a:solidFill>
                  <a:schemeClr val="hlink"/>
                </a:solidFill>
                <a:round/>
                <a:headEnd/>
                <a:tailEnd/>
              </a:ln>
              <a:effectLst/>
            </p:spPr>
            <p:txBody>
              <a:bodyPr wrap="none" anchor="ctr"/>
              <a:lstStyle/>
              <a:p>
                <a:pPr>
                  <a:defRPr/>
                </a:pPr>
                <a:endParaRPr lang="en-US"/>
              </a:p>
            </p:txBody>
          </p:sp>
          <p:sp>
            <p:nvSpPr>
              <p:cNvPr id="14" name="Arc 62"/>
              <p:cNvSpPr>
                <a:spLocks/>
              </p:cNvSpPr>
              <p:nvPr/>
            </p:nvSpPr>
            <p:spPr bwMode="ltGray">
              <a:xfrm rot="16200000" flipH="1">
                <a:off x="426" y="860"/>
                <a:ext cx="156" cy="157"/>
              </a:xfrm>
              <a:custGeom>
                <a:avLst/>
                <a:gdLst>
                  <a:gd name="T0" fmla="*/ 76 w 43195"/>
                  <a:gd name="T1" fmla="*/ 0 h 43200"/>
                  <a:gd name="T2" fmla="*/ 0 w 43195"/>
                  <a:gd name="T3" fmla="*/ 80 h 43200"/>
                  <a:gd name="T4" fmla="*/ 78 w 43195"/>
                  <a:gd name="T5" fmla="*/ 79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ffectLst/>
            </p:spPr>
            <p:txBody>
              <a:bodyPr wrap="none" anchor="ctr"/>
              <a:lstStyle/>
              <a:p>
                <a:pPr>
                  <a:defRPr/>
                </a:pPr>
                <a:endParaRPr lang="en-US"/>
              </a:p>
            </p:txBody>
          </p:sp>
        </p:grpSp>
        <p:grpSp>
          <p:nvGrpSpPr>
            <p:cNvPr id="7" name="Group 63"/>
            <p:cNvGrpSpPr>
              <a:grpSpLocks/>
            </p:cNvGrpSpPr>
            <p:nvPr userDrawn="1"/>
          </p:nvGrpSpPr>
          <p:grpSpPr bwMode="auto">
            <a:xfrm>
              <a:off x="1480" y="1952"/>
              <a:ext cx="3808" cy="1812"/>
              <a:chOff x="1480" y="1952"/>
              <a:chExt cx="3808" cy="1812"/>
            </a:xfrm>
          </p:grpSpPr>
          <p:sp>
            <p:nvSpPr>
              <p:cNvPr id="8" name="Line 64"/>
              <p:cNvSpPr>
                <a:spLocks noChangeShapeType="1"/>
              </p:cNvSpPr>
              <p:nvPr/>
            </p:nvSpPr>
            <p:spPr bwMode="ltGray">
              <a:xfrm flipV="1">
                <a:off x="1480" y="3442"/>
                <a:ext cx="3808" cy="0"/>
              </a:xfrm>
              <a:prstGeom prst="line">
                <a:avLst/>
              </a:prstGeom>
              <a:noFill/>
              <a:ln w="9525">
                <a:solidFill>
                  <a:schemeClr val="hlink"/>
                </a:solidFill>
                <a:round/>
                <a:headEnd/>
                <a:tailEnd/>
              </a:ln>
              <a:effectLst/>
            </p:spPr>
            <p:txBody>
              <a:bodyPr wrap="none" anchor="ctr"/>
              <a:lstStyle/>
              <a:p>
                <a:pPr>
                  <a:defRPr/>
                </a:pPr>
                <a:endParaRPr lang="en-US"/>
              </a:p>
            </p:txBody>
          </p:sp>
          <p:sp>
            <p:nvSpPr>
              <p:cNvPr id="9" name="Line 65"/>
              <p:cNvSpPr>
                <a:spLocks noChangeShapeType="1"/>
              </p:cNvSpPr>
              <p:nvPr/>
            </p:nvSpPr>
            <p:spPr bwMode="ltGray">
              <a:xfrm flipH="1">
                <a:off x="5172" y="1952"/>
                <a:ext cx="0" cy="1812"/>
              </a:xfrm>
              <a:prstGeom prst="line">
                <a:avLst/>
              </a:prstGeom>
              <a:noFill/>
              <a:ln w="9525">
                <a:solidFill>
                  <a:schemeClr val="hlink"/>
                </a:solidFill>
                <a:round/>
                <a:headEnd/>
                <a:tailEnd/>
              </a:ln>
              <a:effectLst/>
            </p:spPr>
            <p:txBody>
              <a:bodyPr wrap="none" anchor="ctr"/>
              <a:lstStyle/>
              <a:p>
                <a:pPr>
                  <a:defRPr/>
                </a:pPr>
                <a:endParaRPr lang="en-US"/>
              </a:p>
            </p:txBody>
          </p:sp>
          <p:sp>
            <p:nvSpPr>
              <p:cNvPr id="10" name="Arc 66"/>
              <p:cNvSpPr>
                <a:spLocks/>
              </p:cNvSpPr>
              <p:nvPr/>
            </p:nvSpPr>
            <p:spPr bwMode="ltGray">
              <a:xfrm rot="5400000">
                <a:off x="5097" y="3347"/>
                <a:ext cx="156" cy="157"/>
              </a:xfrm>
              <a:custGeom>
                <a:avLst/>
                <a:gdLst>
                  <a:gd name="T0" fmla="*/ 76 w 43195"/>
                  <a:gd name="T1" fmla="*/ 0 h 43200"/>
                  <a:gd name="T2" fmla="*/ 0 w 43195"/>
                  <a:gd name="T3" fmla="*/ 80 h 43200"/>
                  <a:gd name="T4" fmla="*/ 78 w 43195"/>
                  <a:gd name="T5" fmla="*/ 79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ffectLst/>
            </p:spPr>
            <p:txBody>
              <a:bodyPr wrap="none" anchor="ctr"/>
              <a:lstStyle/>
              <a:p>
                <a:pPr>
                  <a:defRPr/>
                </a:pPr>
                <a:endParaRPr lang="en-US"/>
              </a:p>
            </p:txBody>
          </p:sp>
        </p:grpSp>
      </p:grpSp>
      <p:pic>
        <p:nvPicPr>
          <p:cNvPr id="69" name="Picture 2"/>
          <p:cNvPicPr>
            <a:picLocks noChangeAspect="1" noChangeArrowheads="1"/>
          </p:cNvPicPr>
          <p:nvPr userDrawn="1"/>
        </p:nvPicPr>
        <p:blipFill>
          <a:blip r:embed="rId2" cstate="print"/>
          <a:srcRect/>
          <a:stretch>
            <a:fillRect/>
          </a:stretch>
        </p:blipFill>
        <p:spPr bwMode="auto">
          <a:xfrm>
            <a:off x="3929063" y="5500688"/>
            <a:ext cx="1500187" cy="1146175"/>
          </a:xfrm>
          <a:prstGeom prst="rect">
            <a:avLst/>
          </a:prstGeom>
          <a:noFill/>
          <a:ln w="9525">
            <a:noFill/>
            <a:miter lim="800000"/>
            <a:headEnd/>
            <a:tailEnd/>
          </a:ln>
        </p:spPr>
      </p:pic>
      <p:sp>
        <p:nvSpPr>
          <p:cNvPr id="4163" name="Rectangle 67"/>
          <p:cNvSpPr>
            <a:spLocks noGrp="1" noChangeArrowheads="1"/>
          </p:cNvSpPr>
          <p:nvPr>
            <p:ph type="ctrTitle"/>
          </p:nvPr>
        </p:nvSpPr>
        <p:spPr>
          <a:xfrm>
            <a:off x="990600" y="1752600"/>
            <a:ext cx="7772400" cy="1143000"/>
          </a:xfrm>
        </p:spPr>
        <p:txBody>
          <a:bodyPr/>
          <a:lstStyle>
            <a:lvl1pPr>
              <a:defRPr>
                <a:solidFill>
                  <a:srgbClr val="C00000"/>
                </a:solidFill>
              </a:defRPr>
            </a:lvl1pPr>
          </a:lstStyle>
          <a:p>
            <a:pPr lvl="0"/>
            <a:r>
              <a:rPr lang="en-GB" noProof="0" dirty="0" smtClean="0"/>
              <a:t>Click to edit Master title style</a:t>
            </a:r>
          </a:p>
        </p:txBody>
      </p:sp>
      <p:sp>
        <p:nvSpPr>
          <p:cNvPr id="4164"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lvl1pPr>
          </a:lstStyle>
          <a:p>
            <a:pPr lvl="0"/>
            <a:r>
              <a:rPr lang="en-GB" noProof="0" smtClean="0"/>
              <a:t>Click to edit Master subtitle style</a:t>
            </a:r>
          </a:p>
        </p:txBody>
      </p:sp>
      <p:sp>
        <p:nvSpPr>
          <p:cNvPr id="70" name="Rectangle 69"/>
          <p:cNvSpPr>
            <a:spLocks noGrp="1" noChangeArrowheads="1"/>
          </p:cNvSpPr>
          <p:nvPr>
            <p:ph type="dt" sz="quarter" idx="10"/>
          </p:nvPr>
        </p:nvSpPr>
        <p:spPr/>
        <p:txBody>
          <a:bodyPr/>
          <a:lstStyle>
            <a:lvl1pPr>
              <a:defRPr/>
            </a:lvl1pPr>
          </a:lstStyle>
          <a:p>
            <a:pPr>
              <a:defRPr/>
            </a:pPr>
            <a:endParaRPr lang="en-GB"/>
          </a:p>
        </p:txBody>
      </p:sp>
      <p:sp>
        <p:nvSpPr>
          <p:cNvPr id="71" name="Rectangle 70"/>
          <p:cNvSpPr>
            <a:spLocks noGrp="1" noChangeArrowheads="1"/>
          </p:cNvSpPr>
          <p:nvPr>
            <p:ph type="ftr" sz="quarter" idx="11"/>
          </p:nvPr>
        </p:nvSpPr>
        <p:spPr/>
        <p:txBody>
          <a:bodyPr/>
          <a:lstStyle>
            <a:lvl1pPr>
              <a:defRPr/>
            </a:lvl1pPr>
          </a:lstStyle>
          <a:p>
            <a:pPr>
              <a:defRPr/>
            </a:pPr>
            <a:endParaRPr lang="en-GB"/>
          </a:p>
        </p:txBody>
      </p:sp>
      <p:sp>
        <p:nvSpPr>
          <p:cNvPr id="72" name="Rectangle 71"/>
          <p:cNvSpPr>
            <a:spLocks noGrp="1" noChangeArrowheads="1"/>
          </p:cNvSpPr>
          <p:nvPr>
            <p:ph type="sldNum" sz="quarter" idx="12"/>
          </p:nvPr>
        </p:nvSpPr>
        <p:spPr/>
        <p:txBody>
          <a:bodyPr/>
          <a:lstStyle>
            <a:lvl1pPr>
              <a:defRPr/>
            </a:lvl1pPr>
          </a:lstStyle>
          <a:p>
            <a:pPr>
              <a:defRPr/>
            </a:pPr>
            <a:fld id="{9AD607D4-83BC-458F-A711-C073E66D9BB8}"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013C29D6-03FA-48EF-878E-5BB82998FF36}"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304800"/>
            <a:ext cx="200025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304800"/>
            <a:ext cx="58483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72F118BF-DEF9-49B6-B93E-5AC73A7D649B}"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7504" y="304800"/>
            <a:ext cx="8928992" cy="819944"/>
          </a:xfrm>
        </p:spPr>
        <p:txBody>
          <a:bodyPr/>
          <a:lstStyle>
            <a:lvl1pPr algn="ctr">
              <a:defRPr/>
            </a:lvl1pPr>
          </a:lstStyle>
          <a:p>
            <a:r>
              <a:rPr lang="en-US" dirty="0" smtClean="0"/>
              <a:t>Click to edit Master title style</a:t>
            </a:r>
            <a:endParaRPr lang="en-US" dirty="0"/>
          </a:p>
        </p:txBody>
      </p:sp>
      <p:sp>
        <p:nvSpPr>
          <p:cNvPr id="3" name="Content Placeholder 2"/>
          <p:cNvSpPr>
            <a:spLocks noGrp="1"/>
          </p:cNvSpPr>
          <p:nvPr>
            <p:ph idx="1"/>
          </p:nvPr>
        </p:nvSpPr>
        <p:spPr>
          <a:xfrm>
            <a:off x="251520" y="1484784"/>
            <a:ext cx="8712968" cy="4392488"/>
          </a:xfrm>
        </p:spPr>
        <p:txBody>
          <a:bodyPr/>
          <a:lstStyle>
            <a:lvl1pPr marL="342900" indent="-342900">
              <a:buFont typeface="Wingdings" pitchFamily="2" charset="2"/>
              <a:buChar char="§"/>
              <a:defRPr sz="2800"/>
            </a:lvl1pPr>
            <a:lvl2pPr marL="742950" indent="-285750">
              <a:buFont typeface="Wingdings" pitchFamily="2" charset="2"/>
              <a:buChar char="§"/>
              <a:defRPr sz="2800"/>
            </a:lvl2pPr>
            <a:lvl3pPr marL="1143000" indent="-228600">
              <a:buFont typeface="Wingdings" pitchFamily="2" charset="2"/>
              <a:buChar char="§"/>
              <a:defRPr sz="2400"/>
            </a:lvl3pPr>
            <a:lvl4pPr marL="1600200" indent="-228600">
              <a:buFont typeface="Wingdings" pitchFamily="2" charset="2"/>
              <a:buChar char="§"/>
              <a:defRPr sz="2000"/>
            </a:lvl4pPr>
            <a:lvl5pPr marL="2057400" indent="-228600">
              <a:buFont typeface="Wingdings" pitchFamily="2" charset="2"/>
              <a:buChar cha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7FBA51E8-8DBE-436F-916C-BB39442FABC1}" type="slidenum">
              <a:rPr lang="en-GB"/>
              <a:pPr>
                <a:defRPr/>
              </a:pPr>
              <a:t>‹#›</a:t>
            </a:fld>
            <a:endParaRPr lang="en-GB"/>
          </a:p>
        </p:txBody>
      </p:sp>
      <p:sp>
        <p:nvSpPr>
          <p:cNvPr id="7" name="TextBox 6"/>
          <p:cNvSpPr txBox="1"/>
          <p:nvPr userDrawn="1"/>
        </p:nvSpPr>
        <p:spPr>
          <a:xfrm>
            <a:off x="0" y="0"/>
            <a:ext cx="614271" cy="461665"/>
          </a:xfrm>
          <a:prstGeom prst="rect">
            <a:avLst/>
          </a:prstGeom>
          <a:noFill/>
        </p:spPr>
        <p:txBody>
          <a:bodyPr wrap="none" rtlCol="0">
            <a:spAutoFit/>
          </a:bodyPr>
          <a:lstStyle/>
          <a:p>
            <a:r>
              <a:rPr lang="en-US" dirty="0" smtClean="0"/>
              <a:t>6.2</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C000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5"/>
          <p:cNvSpPr>
            <a:spLocks noGrp="1" noChangeArrowheads="1"/>
          </p:cNvSpPr>
          <p:nvPr>
            <p:ph type="dt" sz="half" idx="10"/>
          </p:nvPr>
        </p:nvSpPr>
        <p:spPr>
          <a:ln/>
        </p:spPr>
        <p:txBody>
          <a:bodyPr/>
          <a:lstStyle>
            <a:lvl1pPr>
              <a:defRPr/>
            </a:lvl1pPr>
          </a:lstStyle>
          <a:p>
            <a:pPr>
              <a:defRPr/>
            </a:pPr>
            <a:endParaRPr lang="en-GB"/>
          </a:p>
        </p:txBody>
      </p:sp>
      <p:sp>
        <p:nvSpPr>
          <p:cNvPr id="5" name="Rectangle 66"/>
          <p:cNvSpPr>
            <a:spLocks noGrp="1" noChangeArrowheads="1"/>
          </p:cNvSpPr>
          <p:nvPr>
            <p:ph type="ftr" sz="quarter" idx="11"/>
          </p:nvPr>
        </p:nvSpPr>
        <p:spPr>
          <a:ln/>
        </p:spPr>
        <p:txBody>
          <a:bodyPr/>
          <a:lstStyle>
            <a:lvl1pPr>
              <a:defRPr/>
            </a:lvl1pPr>
          </a:lstStyle>
          <a:p>
            <a:pPr>
              <a:defRPr/>
            </a:pPr>
            <a:endParaRPr lang="en-GB"/>
          </a:p>
        </p:txBody>
      </p:sp>
      <p:sp>
        <p:nvSpPr>
          <p:cNvPr id="6" name="Rectangle 67"/>
          <p:cNvSpPr>
            <a:spLocks noGrp="1" noChangeArrowheads="1"/>
          </p:cNvSpPr>
          <p:nvPr>
            <p:ph type="sldNum" sz="quarter" idx="12"/>
          </p:nvPr>
        </p:nvSpPr>
        <p:spPr>
          <a:ln/>
        </p:spPr>
        <p:txBody>
          <a:bodyPr/>
          <a:lstStyle>
            <a:lvl1pPr>
              <a:defRPr/>
            </a:lvl1pPr>
          </a:lstStyle>
          <a:p>
            <a:pPr>
              <a:defRPr/>
            </a:pPr>
            <a:fld id="{CE966937-640A-4FC8-B945-6E8D80DA0056}"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905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5"/>
          <p:cNvSpPr>
            <a:spLocks noGrp="1" noChangeArrowheads="1"/>
          </p:cNvSpPr>
          <p:nvPr>
            <p:ph type="dt" sz="half" idx="10"/>
          </p:nvPr>
        </p:nvSpPr>
        <p:spPr>
          <a:ln/>
        </p:spPr>
        <p:txBody>
          <a:bodyPr/>
          <a:lstStyle>
            <a:lvl1pPr>
              <a:defRPr/>
            </a:lvl1pPr>
          </a:lstStyle>
          <a:p>
            <a:pPr>
              <a:defRPr/>
            </a:pPr>
            <a:endParaRPr lang="en-GB"/>
          </a:p>
        </p:txBody>
      </p:sp>
      <p:sp>
        <p:nvSpPr>
          <p:cNvPr id="6" name="Rectangle 66"/>
          <p:cNvSpPr>
            <a:spLocks noGrp="1" noChangeArrowheads="1"/>
          </p:cNvSpPr>
          <p:nvPr>
            <p:ph type="ftr" sz="quarter" idx="11"/>
          </p:nvPr>
        </p:nvSpPr>
        <p:spPr>
          <a:ln/>
        </p:spPr>
        <p:txBody>
          <a:bodyPr/>
          <a:lstStyle>
            <a:lvl1pPr>
              <a:defRPr/>
            </a:lvl1pPr>
          </a:lstStyle>
          <a:p>
            <a:pPr>
              <a:defRPr/>
            </a:pPr>
            <a:endParaRPr lang="en-GB"/>
          </a:p>
        </p:txBody>
      </p:sp>
      <p:sp>
        <p:nvSpPr>
          <p:cNvPr id="7" name="Rectangle 67"/>
          <p:cNvSpPr>
            <a:spLocks noGrp="1" noChangeArrowheads="1"/>
          </p:cNvSpPr>
          <p:nvPr>
            <p:ph type="sldNum" sz="quarter" idx="12"/>
          </p:nvPr>
        </p:nvSpPr>
        <p:spPr>
          <a:ln/>
        </p:spPr>
        <p:txBody>
          <a:bodyPr/>
          <a:lstStyle>
            <a:lvl1pPr>
              <a:defRPr/>
            </a:lvl1pPr>
          </a:lstStyle>
          <a:p>
            <a:pPr>
              <a:defRPr/>
            </a:pPr>
            <a:fld id="{404EF020-A6D8-426E-9B9C-3930E86221CA}"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5"/>
          <p:cNvSpPr>
            <a:spLocks noGrp="1" noChangeArrowheads="1"/>
          </p:cNvSpPr>
          <p:nvPr>
            <p:ph type="dt" sz="half" idx="10"/>
          </p:nvPr>
        </p:nvSpPr>
        <p:spPr>
          <a:ln/>
        </p:spPr>
        <p:txBody>
          <a:bodyPr/>
          <a:lstStyle>
            <a:lvl1pPr>
              <a:defRPr/>
            </a:lvl1pPr>
          </a:lstStyle>
          <a:p>
            <a:pPr>
              <a:defRPr/>
            </a:pPr>
            <a:endParaRPr lang="en-GB"/>
          </a:p>
        </p:txBody>
      </p:sp>
      <p:sp>
        <p:nvSpPr>
          <p:cNvPr id="8" name="Rectangle 66"/>
          <p:cNvSpPr>
            <a:spLocks noGrp="1" noChangeArrowheads="1"/>
          </p:cNvSpPr>
          <p:nvPr>
            <p:ph type="ftr" sz="quarter" idx="11"/>
          </p:nvPr>
        </p:nvSpPr>
        <p:spPr>
          <a:ln/>
        </p:spPr>
        <p:txBody>
          <a:bodyPr/>
          <a:lstStyle>
            <a:lvl1pPr>
              <a:defRPr/>
            </a:lvl1pPr>
          </a:lstStyle>
          <a:p>
            <a:pPr>
              <a:defRPr/>
            </a:pPr>
            <a:endParaRPr lang="en-GB"/>
          </a:p>
        </p:txBody>
      </p:sp>
      <p:sp>
        <p:nvSpPr>
          <p:cNvPr id="9" name="Rectangle 67"/>
          <p:cNvSpPr>
            <a:spLocks noGrp="1" noChangeArrowheads="1"/>
          </p:cNvSpPr>
          <p:nvPr>
            <p:ph type="sldNum" sz="quarter" idx="12"/>
          </p:nvPr>
        </p:nvSpPr>
        <p:spPr>
          <a:ln/>
        </p:spPr>
        <p:txBody>
          <a:bodyPr/>
          <a:lstStyle>
            <a:lvl1pPr>
              <a:defRPr/>
            </a:lvl1pPr>
          </a:lstStyle>
          <a:p>
            <a:pPr>
              <a:defRPr/>
            </a:pPr>
            <a:fld id="{FCEEFEE9-7E27-4FBC-BCB8-865E22947A17}"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5"/>
          <p:cNvSpPr>
            <a:spLocks noGrp="1" noChangeArrowheads="1"/>
          </p:cNvSpPr>
          <p:nvPr>
            <p:ph type="dt" sz="half" idx="10"/>
          </p:nvPr>
        </p:nvSpPr>
        <p:spPr>
          <a:ln/>
        </p:spPr>
        <p:txBody>
          <a:bodyPr/>
          <a:lstStyle>
            <a:lvl1pPr>
              <a:defRPr/>
            </a:lvl1pPr>
          </a:lstStyle>
          <a:p>
            <a:pPr>
              <a:defRPr/>
            </a:pPr>
            <a:endParaRPr lang="en-GB"/>
          </a:p>
        </p:txBody>
      </p:sp>
      <p:sp>
        <p:nvSpPr>
          <p:cNvPr id="4" name="Rectangle 66"/>
          <p:cNvSpPr>
            <a:spLocks noGrp="1" noChangeArrowheads="1"/>
          </p:cNvSpPr>
          <p:nvPr>
            <p:ph type="ftr" sz="quarter" idx="11"/>
          </p:nvPr>
        </p:nvSpPr>
        <p:spPr>
          <a:ln/>
        </p:spPr>
        <p:txBody>
          <a:bodyPr/>
          <a:lstStyle>
            <a:lvl1pPr>
              <a:defRPr/>
            </a:lvl1pPr>
          </a:lstStyle>
          <a:p>
            <a:pPr>
              <a:defRPr/>
            </a:pPr>
            <a:endParaRPr lang="en-GB"/>
          </a:p>
        </p:txBody>
      </p:sp>
      <p:sp>
        <p:nvSpPr>
          <p:cNvPr id="5" name="Rectangle 67"/>
          <p:cNvSpPr>
            <a:spLocks noGrp="1" noChangeArrowheads="1"/>
          </p:cNvSpPr>
          <p:nvPr>
            <p:ph type="sldNum" sz="quarter" idx="12"/>
          </p:nvPr>
        </p:nvSpPr>
        <p:spPr>
          <a:ln/>
        </p:spPr>
        <p:txBody>
          <a:bodyPr/>
          <a:lstStyle>
            <a:lvl1pPr>
              <a:defRPr/>
            </a:lvl1pPr>
          </a:lstStyle>
          <a:p>
            <a:pPr>
              <a:defRPr/>
            </a:pPr>
            <a:fld id="{B49E126C-4E9F-46D0-AE93-40B1D0861B03}"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5"/>
          <p:cNvSpPr>
            <a:spLocks noGrp="1" noChangeArrowheads="1"/>
          </p:cNvSpPr>
          <p:nvPr>
            <p:ph type="dt" sz="half" idx="10"/>
          </p:nvPr>
        </p:nvSpPr>
        <p:spPr>
          <a:ln/>
        </p:spPr>
        <p:txBody>
          <a:bodyPr/>
          <a:lstStyle>
            <a:lvl1pPr>
              <a:defRPr/>
            </a:lvl1pPr>
          </a:lstStyle>
          <a:p>
            <a:pPr>
              <a:defRPr/>
            </a:pPr>
            <a:endParaRPr lang="en-GB"/>
          </a:p>
        </p:txBody>
      </p:sp>
      <p:sp>
        <p:nvSpPr>
          <p:cNvPr id="3" name="Rectangle 66"/>
          <p:cNvSpPr>
            <a:spLocks noGrp="1" noChangeArrowheads="1"/>
          </p:cNvSpPr>
          <p:nvPr>
            <p:ph type="ftr" sz="quarter" idx="11"/>
          </p:nvPr>
        </p:nvSpPr>
        <p:spPr>
          <a:ln/>
        </p:spPr>
        <p:txBody>
          <a:bodyPr/>
          <a:lstStyle>
            <a:lvl1pPr>
              <a:defRPr/>
            </a:lvl1pPr>
          </a:lstStyle>
          <a:p>
            <a:pPr>
              <a:defRPr/>
            </a:pPr>
            <a:endParaRPr lang="en-GB"/>
          </a:p>
        </p:txBody>
      </p:sp>
      <p:sp>
        <p:nvSpPr>
          <p:cNvPr id="4" name="Rectangle 67"/>
          <p:cNvSpPr>
            <a:spLocks noGrp="1" noChangeArrowheads="1"/>
          </p:cNvSpPr>
          <p:nvPr>
            <p:ph type="sldNum" sz="quarter" idx="12"/>
          </p:nvPr>
        </p:nvSpPr>
        <p:spPr>
          <a:ln/>
        </p:spPr>
        <p:txBody>
          <a:bodyPr/>
          <a:lstStyle>
            <a:lvl1pPr>
              <a:defRPr/>
            </a:lvl1pPr>
          </a:lstStyle>
          <a:p>
            <a:pPr>
              <a:defRPr/>
            </a:pPr>
            <a:fld id="{738B258F-4994-43A3-A765-1B271720D1C5}"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5"/>
          <p:cNvSpPr>
            <a:spLocks noGrp="1" noChangeArrowheads="1"/>
          </p:cNvSpPr>
          <p:nvPr>
            <p:ph type="dt" sz="half" idx="10"/>
          </p:nvPr>
        </p:nvSpPr>
        <p:spPr>
          <a:ln/>
        </p:spPr>
        <p:txBody>
          <a:bodyPr/>
          <a:lstStyle>
            <a:lvl1pPr>
              <a:defRPr/>
            </a:lvl1pPr>
          </a:lstStyle>
          <a:p>
            <a:pPr>
              <a:defRPr/>
            </a:pPr>
            <a:endParaRPr lang="en-GB"/>
          </a:p>
        </p:txBody>
      </p:sp>
      <p:sp>
        <p:nvSpPr>
          <p:cNvPr id="6" name="Rectangle 66"/>
          <p:cNvSpPr>
            <a:spLocks noGrp="1" noChangeArrowheads="1"/>
          </p:cNvSpPr>
          <p:nvPr>
            <p:ph type="ftr" sz="quarter" idx="11"/>
          </p:nvPr>
        </p:nvSpPr>
        <p:spPr>
          <a:ln/>
        </p:spPr>
        <p:txBody>
          <a:bodyPr/>
          <a:lstStyle>
            <a:lvl1pPr>
              <a:defRPr/>
            </a:lvl1pPr>
          </a:lstStyle>
          <a:p>
            <a:pPr>
              <a:defRPr/>
            </a:pPr>
            <a:endParaRPr lang="en-GB"/>
          </a:p>
        </p:txBody>
      </p:sp>
      <p:sp>
        <p:nvSpPr>
          <p:cNvPr id="7" name="Rectangle 67"/>
          <p:cNvSpPr>
            <a:spLocks noGrp="1" noChangeArrowheads="1"/>
          </p:cNvSpPr>
          <p:nvPr>
            <p:ph type="sldNum" sz="quarter" idx="12"/>
          </p:nvPr>
        </p:nvSpPr>
        <p:spPr>
          <a:ln/>
        </p:spPr>
        <p:txBody>
          <a:bodyPr/>
          <a:lstStyle>
            <a:lvl1pPr>
              <a:defRPr/>
            </a:lvl1pPr>
          </a:lstStyle>
          <a:p>
            <a:pPr>
              <a:defRPr/>
            </a:pPr>
            <a:fld id="{E1C09CD1-0839-48C3-80D7-D17A891B4FCE}"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5"/>
          <p:cNvSpPr>
            <a:spLocks noGrp="1" noChangeArrowheads="1"/>
          </p:cNvSpPr>
          <p:nvPr>
            <p:ph type="dt" sz="half" idx="10"/>
          </p:nvPr>
        </p:nvSpPr>
        <p:spPr>
          <a:ln/>
        </p:spPr>
        <p:txBody>
          <a:bodyPr/>
          <a:lstStyle>
            <a:lvl1pPr>
              <a:defRPr/>
            </a:lvl1pPr>
          </a:lstStyle>
          <a:p>
            <a:pPr>
              <a:defRPr/>
            </a:pPr>
            <a:endParaRPr lang="en-GB"/>
          </a:p>
        </p:txBody>
      </p:sp>
      <p:sp>
        <p:nvSpPr>
          <p:cNvPr id="6" name="Rectangle 66"/>
          <p:cNvSpPr>
            <a:spLocks noGrp="1" noChangeArrowheads="1"/>
          </p:cNvSpPr>
          <p:nvPr>
            <p:ph type="ftr" sz="quarter" idx="11"/>
          </p:nvPr>
        </p:nvSpPr>
        <p:spPr>
          <a:ln/>
        </p:spPr>
        <p:txBody>
          <a:bodyPr/>
          <a:lstStyle>
            <a:lvl1pPr>
              <a:defRPr/>
            </a:lvl1pPr>
          </a:lstStyle>
          <a:p>
            <a:pPr>
              <a:defRPr/>
            </a:pPr>
            <a:endParaRPr lang="en-GB"/>
          </a:p>
        </p:txBody>
      </p:sp>
      <p:sp>
        <p:nvSpPr>
          <p:cNvPr id="7" name="Rectangle 67"/>
          <p:cNvSpPr>
            <a:spLocks noGrp="1" noChangeArrowheads="1"/>
          </p:cNvSpPr>
          <p:nvPr>
            <p:ph type="sldNum" sz="quarter" idx="12"/>
          </p:nvPr>
        </p:nvSpPr>
        <p:spPr>
          <a:ln/>
        </p:spPr>
        <p:txBody>
          <a:bodyPr/>
          <a:lstStyle>
            <a:lvl1pPr>
              <a:defRPr/>
            </a:lvl1pPr>
          </a:lstStyle>
          <a:p>
            <a:pPr>
              <a:defRPr/>
            </a:pPr>
            <a:fld id="{C5DC14AA-6C54-4DA4-8F57-282DBF4ED809}"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9144000" cy="6858000"/>
            <a:chOff x="0" y="0"/>
            <a:chExt cx="5760" cy="4320"/>
          </a:xfrm>
        </p:grpSpPr>
        <p:grpSp>
          <p:nvGrpSpPr>
            <p:cNvPr id="2057" name="Group 3"/>
            <p:cNvGrpSpPr>
              <a:grpSpLocks/>
            </p:cNvGrpSpPr>
            <p:nvPr/>
          </p:nvGrpSpPr>
          <p:grpSpPr bwMode="auto">
            <a:xfrm>
              <a:off x="0" y="0"/>
              <a:ext cx="5760" cy="4320"/>
              <a:chOff x="0" y="0"/>
              <a:chExt cx="5760" cy="4320"/>
            </a:xfrm>
          </p:grpSpPr>
          <p:grpSp>
            <p:nvGrpSpPr>
              <p:cNvPr id="2064" name="Group 4"/>
              <p:cNvGrpSpPr>
                <a:grpSpLocks/>
              </p:cNvGrpSpPr>
              <p:nvPr/>
            </p:nvGrpSpPr>
            <p:grpSpPr bwMode="auto">
              <a:xfrm>
                <a:off x="0" y="192"/>
                <a:ext cx="5760" cy="4032"/>
                <a:chOff x="0" y="192"/>
                <a:chExt cx="5760" cy="4032"/>
              </a:xfrm>
            </p:grpSpPr>
            <p:sp>
              <p:nvSpPr>
                <p:cNvPr id="1070" name="Line 5"/>
                <p:cNvSpPr>
                  <a:spLocks noChangeShapeType="1"/>
                </p:cNvSpPr>
                <p:nvPr/>
              </p:nvSpPr>
              <p:spPr bwMode="white">
                <a:xfrm>
                  <a:off x="0" y="19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1" name="Line 6"/>
                <p:cNvSpPr>
                  <a:spLocks noChangeShapeType="1"/>
                </p:cNvSpPr>
                <p:nvPr/>
              </p:nvSpPr>
              <p:spPr bwMode="white">
                <a:xfrm>
                  <a:off x="0" y="38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2" name="Line 7"/>
                <p:cNvSpPr>
                  <a:spLocks noChangeShapeType="1"/>
                </p:cNvSpPr>
                <p:nvPr/>
              </p:nvSpPr>
              <p:spPr bwMode="white">
                <a:xfrm>
                  <a:off x="0" y="57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3" name="Line 8"/>
                <p:cNvSpPr>
                  <a:spLocks noChangeShapeType="1"/>
                </p:cNvSpPr>
                <p:nvPr/>
              </p:nvSpPr>
              <p:spPr bwMode="white">
                <a:xfrm>
                  <a:off x="0" y="76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4" name="Line 9"/>
                <p:cNvSpPr>
                  <a:spLocks noChangeShapeType="1"/>
                </p:cNvSpPr>
                <p:nvPr/>
              </p:nvSpPr>
              <p:spPr bwMode="white">
                <a:xfrm>
                  <a:off x="0" y="96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5" name="Line 10"/>
                <p:cNvSpPr>
                  <a:spLocks noChangeShapeType="1"/>
                </p:cNvSpPr>
                <p:nvPr/>
              </p:nvSpPr>
              <p:spPr bwMode="white">
                <a:xfrm>
                  <a:off x="0" y="115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6" name="Line 11"/>
                <p:cNvSpPr>
                  <a:spLocks noChangeShapeType="1"/>
                </p:cNvSpPr>
                <p:nvPr/>
              </p:nvSpPr>
              <p:spPr bwMode="white">
                <a:xfrm>
                  <a:off x="0" y="134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7" name="Line 12"/>
                <p:cNvSpPr>
                  <a:spLocks noChangeShapeType="1"/>
                </p:cNvSpPr>
                <p:nvPr/>
              </p:nvSpPr>
              <p:spPr bwMode="white">
                <a:xfrm>
                  <a:off x="0" y="153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8" name="Line 13"/>
                <p:cNvSpPr>
                  <a:spLocks noChangeShapeType="1"/>
                </p:cNvSpPr>
                <p:nvPr/>
              </p:nvSpPr>
              <p:spPr bwMode="white">
                <a:xfrm>
                  <a:off x="0" y="172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79" name="Line 14"/>
                <p:cNvSpPr>
                  <a:spLocks noChangeShapeType="1"/>
                </p:cNvSpPr>
                <p:nvPr/>
              </p:nvSpPr>
              <p:spPr bwMode="white">
                <a:xfrm>
                  <a:off x="0" y="192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0" name="Line 15"/>
                <p:cNvSpPr>
                  <a:spLocks noChangeShapeType="1"/>
                </p:cNvSpPr>
                <p:nvPr/>
              </p:nvSpPr>
              <p:spPr bwMode="white">
                <a:xfrm>
                  <a:off x="0" y="211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1" name="Line 16"/>
                <p:cNvSpPr>
                  <a:spLocks noChangeShapeType="1"/>
                </p:cNvSpPr>
                <p:nvPr/>
              </p:nvSpPr>
              <p:spPr bwMode="white">
                <a:xfrm>
                  <a:off x="0" y="230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2" name="Line 17"/>
                <p:cNvSpPr>
                  <a:spLocks noChangeShapeType="1"/>
                </p:cNvSpPr>
                <p:nvPr/>
              </p:nvSpPr>
              <p:spPr bwMode="white">
                <a:xfrm>
                  <a:off x="0" y="249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3" name="Line 18"/>
                <p:cNvSpPr>
                  <a:spLocks noChangeShapeType="1"/>
                </p:cNvSpPr>
                <p:nvPr/>
              </p:nvSpPr>
              <p:spPr bwMode="white">
                <a:xfrm>
                  <a:off x="0" y="268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4" name="Line 19"/>
                <p:cNvSpPr>
                  <a:spLocks noChangeShapeType="1"/>
                </p:cNvSpPr>
                <p:nvPr/>
              </p:nvSpPr>
              <p:spPr bwMode="white">
                <a:xfrm>
                  <a:off x="0" y="288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5" name="Line 20"/>
                <p:cNvSpPr>
                  <a:spLocks noChangeShapeType="1"/>
                </p:cNvSpPr>
                <p:nvPr/>
              </p:nvSpPr>
              <p:spPr bwMode="white">
                <a:xfrm>
                  <a:off x="0" y="307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6" name="Line 21"/>
                <p:cNvSpPr>
                  <a:spLocks noChangeShapeType="1"/>
                </p:cNvSpPr>
                <p:nvPr/>
              </p:nvSpPr>
              <p:spPr bwMode="white">
                <a:xfrm>
                  <a:off x="0" y="326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7" name="Line 22"/>
                <p:cNvSpPr>
                  <a:spLocks noChangeShapeType="1"/>
                </p:cNvSpPr>
                <p:nvPr/>
              </p:nvSpPr>
              <p:spPr bwMode="white">
                <a:xfrm>
                  <a:off x="0" y="3456"/>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8" name="Line 23"/>
                <p:cNvSpPr>
                  <a:spLocks noChangeShapeType="1"/>
                </p:cNvSpPr>
                <p:nvPr/>
              </p:nvSpPr>
              <p:spPr bwMode="white">
                <a:xfrm>
                  <a:off x="0" y="3648"/>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89" name="Line 24"/>
                <p:cNvSpPr>
                  <a:spLocks noChangeShapeType="1"/>
                </p:cNvSpPr>
                <p:nvPr/>
              </p:nvSpPr>
              <p:spPr bwMode="white">
                <a:xfrm>
                  <a:off x="0" y="3840"/>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90" name="Line 25"/>
                <p:cNvSpPr>
                  <a:spLocks noChangeShapeType="1"/>
                </p:cNvSpPr>
                <p:nvPr/>
              </p:nvSpPr>
              <p:spPr bwMode="white">
                <a:xfrm>
                  <a:off x="0" y="4032"/>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91" name="Line 26"/>
                <p:cNvSpPr>
                  <a:spLocks noChangeShapeType="1"/>
                </p:cNvSpPr>
                <p:nvPr/>
              </p:nvSpPr>
              <p:spPr bwMode="white">
                <a:xfrm>
                  <a:off x="0" y="4224"/>
                  <a:ext cx="5760" cy="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grpSp>
          <p:grpSp>
            <p:nvGrpSpPr>
              <p:cNvPr id="2065" name="Group 27"/>
              <p:cNvGrpSpPr>
                <a:grpSpLocks/>
              </p:cNvGrpSpPr>
              <p:nvPr/>
            </p:nvGrpSpPr>
            <p:grpSpPr bwMode="auto">
              <a:xfrm>
                <a:off x="192" y="0"/>
                <a:ext cx="5376" cy="4320"/>
                <a:chOff x="192" y="0"/>
                <a:chExt cx="5376" cy="4320"/>
              </a:xfrm>
            </p:grpSpPr>
            <p:sp>
              <p:nvSpPr>
                <p:cNvPr id="1041" name="Line 28"/>
                <p:cNvSpPr>
                  <a:spLocks noChangeShapeType="1"/>
                </p:cNvSpPr>
                <p:nvPr/>
              </p:nvSpPr>
              <p:spPr bwMode="white">
                <a:xfrm>
                  <a:off x="1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2" name="Line 29"/>
                <p:cNvSpPr>
                  <a:spLocks noChangeShapeType="1"/>
                </p:cNvSpPr>
                <p:nvPr/>
              </p:nvSpPr>
              <p:spPr bwMode="white">
                <a:xfrm>
                  <a:off x="3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3" name="Line 30"/>
                <p:cNvSpPr>
                  <a:spLocks noChangeShapeType="1"/>
                </p:cNvSpPr>
                <p:nvPr/>
              </p:nvSpPr>
              <p:spPr bwMode="white">
                <a:xfrm>
                  <a:off x="5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4" name="Line 31"/>
                <p:cNvSpPr>
                  <a:spLocks noChangeShapeType="1"/>
                </p:cNvSpPr>
                <p:nvPr/>
              </p:nvSpPr>
              <p:spPr bwMode="white">
                <a:xfrm>
                  <a:off x="7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5" name="Line 32"/>
                <p:cNvSpPr>
                  <a:spLocks noChangeShapeType="1"/>
                </p:cNvSpPr>
                <p:nvPr/>
              </p:nvSpPr>
              <p:spPr bwMode="white">
                <a:xfrm>
                  <a:off x="96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6" name="Line 33"/>
                <p:cNvSpPr>
                  <a:spLocks noChangeShapeType="1"/>
                </p:cNvSpPr>
                <p:nvPr/>
              </p:nvSpPr>
              <p:spPr bwMode="white">
                <a:xfrm>
                  <a:off x="115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7" name="Line 34"/>
                <p:cNvSpPr>
                  <a:spLocks noChangeShapeType="1"/>
                </p:cNvSpPr>
                <p:nvPr/>
              </p:nvSpPr>
              <p:spPr bwMode="white">
                <a:xfrm>
                  <a:off x="134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8" name="Line 35"/>
                <p:cNvSpPr>
                  <a:spLocks noChangeShapeType="1"/>
                </p:cNvSpPr>
                <p:nvPr/>
              </p:nvSpPr>
              <p:spPr bwMode="white">
                <a:xfrm>
                  <a:off x="153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49" name="Line 36"/>
                <p:cNvSpPr>
                  <a:spLocks noChangeShapeType="1"/>
                </p:cNvSpPr>
                <p:nvPr/>
              </p:nvSpPr>
              <p:spPr bwMode="white">
                <a:xfrm>
                  <a:off x="172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0" name="Line 37"/>
                <p:cNvSpPr>
                  <a:spLocks noChangeShapeType="1"/>
                </p:cNvSpPr>
                <p:nvPr/>
              </p:nvSpPr>
              <p:spPr bwMode="white">
                <a:xfrm>
                  <a:off x="192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1" name="Line 38"/>
                <p:cNvSpPr>
                  <a:spLocks noChangeShapeType="1"/>
                </p:cNvSpPr>
                <p:nvPr/>
              </p:nvSpPr>
              <p:spPr bwMode="white">
                <a:xfrm>
                  <a:off x="211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2" name="Line 39"/>
                <p:cNvSpPr>
                  <a:spLocks noChangeShapeType="1"/>
                </p:cNvSpPr>
                <p:nvPr/>
              </p:nvSpPr>
              <p:spPr bwMode="white">
                <a:xfrm>
                  <a:off x="230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3" name="Line 40"/>
                <p:cNvSpPr>
                  <a:spLocks noChangeShapeType="1"/>
                </p:cNvSpPr>
                <p:nvPr/>
              </p:nvSpPr>
              <p:spPr bwMode="white">
                <a:xfrm>
                  <a:off x="249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4" name="Line 41"/>
                <p:cNvSpPr>
                  <a:spLocks noChangeShapeType="1"/>
                </p:cNvSpPr>
                <p:nvPr/>
              </p:nvSpPr>
              <p:spPr bwMode="white">
                <a:xfrm>
                  <a:off x="268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5" name="Line 42"/>
                <p:cNvSpPr>
                  <a:spLocks noChangeShapeType="1"/>
                </p:cNvSpPr>
                <p:nvPr/>
              </p:nvSpPr>
              <p:spPr bwMode="white">
                <a:xfrm>
                  <a:off x="288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6" name="Line 43"/>
                <p:cNvSpPr>
                  <a:spLocks noChangeShapeType="1"/>
                </p:cNvSpPr>
                <p:nvPr/>
              </p:nvSpPr>
              <p:spPr bwMode="white">
                <a:xfrm>
                  <a:off x="307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7" name="Line 44"/>
                <p:cNvSpPr>
                  <a:spLocks noChangeShapeType="1"/>
                </p:cNvSpPr>
                <p:nvPr/>
              </p:nvSpPr>
              <p:spPr bwMode="white">
                <a:xfrm>
                  <a:off x="326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8" name="Line 45"/>
                <p:cNvSpPr>
                  <a:spLocks noChangeShapeType="1"/>
                </p:cNvSpPr>
                <p:nvPr/>
              </p:nvSpPr>
              <p:spPr bwMode="white">
                <a:xfrm>
                  <a:off x="345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59" name="Line 46"/>
                <p:cNvSpPr>
                  <a:spLocks noChangeShapeType="1"/>
                </p:cNvSpPr>
                <p:nvPr/>
              </p:nvSpPr>
              <p:spPr bwMode="white">
                <a:xfrm>
                  <a:off x="364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0" name="Line 47"/>
                <p:cNvSpPr>
                  <a:spLocks noChangeShapeType="1"/>
                </p:cNvSpPr>
                <p:nvPr/>
              </p:nvSpPr>
              <p:spPr bwMode="white">
                <a:xfrm>
                  <a:off x="384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1" name="Line 48"/>
                <p:cNvSpPr>
                  <a:spLocks noChangeShapeType="1"/>
                </p:cNvSpPr>
                <p:nvPr/>
              </p:nvSpPr>
              <p:spPr bwMode="white">
                <a:xfrm>
                  <a:off x="403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2" name="Line 49"/>
                <p:cNvSpPr>
                  <a:spLocks noChangeShapeType="1"/>
                </p:cNvSpPr>
                <p:nvPr/>
              </p:nvSpPr>
              <p:spPr bwMode="white">
                <a:xfrm>
                  <a:off x="422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3" name="Line 50"/>
                <p:cNvSpPr>
                  <a:spLocks noChangeShapeType="1"/>
                </p:cNvSpPr>
                <p:nvPr/>
              </p:nvSpPr>
              <p:spPr bwMode="white">
                <a:xfrm>
                  <a:off x="441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4" name="Line 51"/>
                <p:cNvSpPr>
                  <a:spLocks noChangeShapeType="1"/>
                </p:cNvSpPr>
                <p:nvPr/>
              </p:nvSpPr>
              <p:spPr bwMode="white">
                <a:xfrm>
                  <a:off x="460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5" name="Line 52"/>
                <p:cNvSpPr>
                  <a:spLocks noChangeShapeType="1"/>
                </p:cNvSpPr>
                <p:nvPr/>
              </p:nvSpPr>
              <p:spPr bwMode="white">
                <a:xfrm>
                  <a:off x="4800"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6" name="Line 53"/>
                <p:cNvSpPr>
                  <a:spLocks noChangeShapeType="1"/>
                </p:cNvSpPr>
                <p:nvPr/>
              </p:nvSpPr>
              <p:spPr bwMode="white">
                <a:xfrm>
                  <a:off x="4992"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7" name="Line 54"/>
                <p:cNvSpPr>
                  <a:spLocks noChangeShapeType="1"/>
                </p:cNvSpPr>
                <p:nvPr/>
              </p:nvSpPr>
              <p:spPr bwMode="white">
                <a:xfrm>
                  <a:off x="5184"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8" name="Line 55"/>
                <p:cNvSpPr>
                  <a:spLocks noChangeShapeType="1"/>
                </p:cNvSpPr>
                <p:nvPr/>
              </p:nvSpPr>
              <p:spPr bwMode="white">
                <a:xfrm>
                  <a:off x="5376"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sp>
              <p:nvSpPr>
                <p:cNvPr id="1069" name="Line 56"/>
                <p:cNvSpPr>
                  <a:spLocks noChangeShapeType="1"/>
                </p:cNvSpPr>
                <p:nvPr/>
              </p:nvSpPr>
              <p:spPr bwMode="white">
                <a:xfrm>
                  <a:off x="5568" y="0"/>
                  <a:ext cx="0" cy="4320"/>
                </a:xfrm>
                <a:prstGeom prst="line">
                  <a:avLst/>
                </a:prstGeom>
                <a:noFill/>
                <a:ln w="9525">
                  <a:pattFill prst="pct30">
                    <a:fgClr>
                      <a:schemeClr val="folHlink"/>
                    </a:fgClr>
                    <a:bgClr>
                      <a:schemeClr val="bg1"/>
                    </a:bgClr>
                  </a:pattFill>
                  <a:round/>
                  <a:headEnd/>
                  <a:tailEnd/>
                </a:ln>
                <a:effectLst/>
              </p:spPr>
              <p:txBody>
                <a:bodyPr wrap="none" anchor="ctr"/>
                <a:lstStyle/>
                <a:p>
                  <a:pPr>
                    <a:defRPr/>
                  </a:pPr>
                  <a:endParaRPr lang="en-US"/>
                </a:p>
              </p:txBody>
            </p:sp>
          </p:grpSp>
        </p:grpSp>
        <p:sp>
          <p:nvSpPr>
            <p:cNvPr id="1033" name="Rectangle 57" descr="60%"/>
            <p:cNvSpPr>
              <a:spLocks noChangeArrowheads="1"/>
            </p:cNvSpPr>
            <p:nvPr/>
          </p:nvSpPr>
          <p:spPr bwMode="ltGray">
            <a:xfrm>
              <a:off x="2112" y="0"/>
              <a:ext cx="3648" cy="96"/>
            </a:xfrm>
            <a:prstGeom prst="rect">
              <a:avLst/>
            </a:prstGeom>
            <a:pattFill prst="pct60">
              <a:fgClr>
                <a:schemeClr val="folHlink"/>
              </a:fgClr>
              <a:bgClr>
                <a:schemeClr val="bg1"/>
              </a:bgClr>
            </a:pattFill>
            <a:ln w="9525">
              <a:noFill/>
              <a:miter lim="800000"/>
              <a:headEnd/>
              <a:tailEnd/>
            </a:ln>
            <a:effectLst/>
          </p:spPr>
          <p:txBody>
            <a:bodyPr wrap="none" anchor="ctr"/>
            <a:lstStyle/>
            <a:p>
              <a:pPr>
                <a:defRPr/>
              </a:pPr>
              <a:endParaRPr lang="en-US"/>
            </a:p>
          </p:txBody>
        </p:sp>
        <p:sp>
          <p:nvSpPr>
            <p:cNvPr id="1034" name="Line 58"/>
            <p:cNvSpPr>
              <a:spLocks noChangeShapeType="1"/>
            </p:cNvSpPr>
            <p:nvPr/>
          </p:nvSpPr>
          <p:spPr bwMode="ltGray">
            <a:xfrm>
              <a:off x="5568" y="0"/>
              <a:ext cx="0" cy="1488"/>
            </a:xfrm>
            <a:prstGeom prst="line">
              <a:avLst/>
            </a:prstGeom>
            <a:noFill/>
            <a:ln w="9525">
              <a:solidFill>
                <a:schemeClr val="hlink"/>
              </a:solidFill>
              <a:round/>
              <a:headEnd/>
              <a:tailEnd/>
            </a:ln>
            <a:effectLst/>
          </p:spPr>
          <p:txBody>
            <a:bodyPr wrap="none" anchor="ctr"/>
            <a:lstStyle/>
            <a:p>
              <a:pPr>
                <a:defRPr/>
              </a:pPr>
              <a:endParaRPr lang="en-US"/>
            </a:p>
          </p:txBody>
        </p:sp>
        <p:grpSp>
          <p:nvGrpSpPr>
            <p:cNvPr id="2060" name="Group 59"/>
            <p:cNvGrpSpPr>
              <a:grpSpLocks/>
            </p:cNvGrpSpPr>
            <p:nvPr/>
          </p:nvGrpSpPr>
          <p:grpSpPr bwMode="auto">
            <a:xfrm>
              <a:off x="261" y="892"/>
              <a:ext cx="1124" cy="1464"/>
              <a:chOff x="96" y="916"/>
              <a:chExt cx="2208" cy="2876"/>
            </a:xfrm>
          </p:grpSpPr>
          <p:sp>
            <p:nvSpPr>
              <p:cNvPr id="1036" name="Line 60"/>
              <p:cNvSpPr>
                <a:spLocks noChangeShapeType="1"/>
              </p:cNvSpPr>
              <p:nvPr/>
            </p:nvSpPr>
            <p:spPr bwMode="ltGray">
              <a:xfrm flipH="1">
                <a:off x="96" y="1038"/>
                <a:ext cx="2208" cy="0"/>
              </a:xfrm>
              <a:prstGeom prst="line">
                <a:avLst/>
              </a:prstGeom>
              <a:noFill/>
              <a:ln w="9525">
                <a:solidFill>
                  <a:schemeClr val="hlink"/>
                </a:solidFill>
                <a:round/>
                <a:headEnd/>
                <a:tailEnd/>
              </a:ln>
              <a:effectLst/>
            </p:spPr>
            <p:txBody>
              <a:bodyPr wrap="none" anchor="ctr"/>
              <a:lstStyle/>
              <a:p>
                <a:pPr>
                  <a:defRPr/>
                </a:pPr>
                <a:endParaRPr lang="en-US"/>
              </a:p>
            </p:txBody>
          </p:sp>
          <p:sp>
            <p:nvSpPr>
              <p:cNvPr id="1037" name="Line 61"/>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pPr>
                  <a:defRPr/>
                </a:pPr>
                <a:endParaRPr lang="en-US"/>
              </a:p>
            </p:txBody>
          </p:sp>
          <p:sp>
            <p:nvSpPr>
              <p:cNvPr id="1038" name="Arc 62"/>
              <p:cNvSpPr>
                <a:spLocks/>
              </p:cNvSpPr>
              <p:nvPr/>
            </p:nvSpPr>
            <p:spPr bwMode="ltGray">
              <a:xfrm flipH="1">
                <a:off x="218" y="916"/>
                <a:ext cx="238" cy="240"/>
              </a:xfrm>
              <a:custGeom>
                <a:avLst/>
                <a:gdLst>
                  <a:gd name="T0" fmla="*/ 117 w 43195"/>
                  <a:gd name="T1" fmla="*/ 0 h 43200"/>
                  <a:gd name="T2" fmla="*/ 0 w 43195"/>
                  <a:gd name="T3" fmla="*/ 122 h 43200"/>
                  <a:gd name="T4" fmla="*/ 119 w 43195"/>
                  <a:gd name="T5" fmla="*/ 12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lnTo>
                      <a:pt x="21114" y="5"/>
                    </a:lnTo>
                    <a:close/>
                  </a:path>
                </a:pathLst>
              </a:custGeom>
              <a:noFill/>
              <a:ln w="9525">
                <a:solidFill>
                  <a:schemeClr val="hlink"/>
                </a:solidFill>
                <a:round/>
                <a:headEnd/>
                <a:tailEnd/>
              </a:ln>
              <a:effectLst/>
            </p:spPr>
            <p:txBody>
              <a:bodyPr wrap="none" anchor="ctr"/>
              <a:lstStyle/>
              <a:p>
                <a:pPr>
                  <a:defRPr/>
                </a:pPr>
                <a:endParaRPr lang="en-US"/>
              </a:p>
            </p:txBody>
          </p:sp>
        </p:grpSp>
      </p:grpSp>
      <p:sp>
        <p:nvSpPr>
          <p:cNvPr id="2051" name="Rectangle 63"/>
          <p:cNvSpPr>
            <a:spLocks noGrp="1" noChangeArrowheads="1"/>
          </p:cNvSpPr>
          <p:nvPr>
            <p:ph type="title"/>
          </p:nvPr>
        </p:nvSpPr>
        <p:spPr bwMode="auto">
          <a:xfrm>
            <a:off x="609600" y="304800"/>
            <a:ext cx="77724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2052" name="Rectangle 64" descr="Rectangle: Click to edit Master text styles&#10;Second level&#10;Third level&#10;Fourth level&#10;Fifth level"/>
          <p:cNvSpPr>
            <a:spLocks noGrp="1" noChangeArrowheads="1"/>
          </p:cNvSpPr>
          <p:nvPr>
            <p:ph type="body" idx="1"/>
          </p:nvPr>
        </p:nvSpPr>
        <p:spPr bwMode="auto">
          <a:xfrm>
            <a:off x="838200" y="19050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137" name="Rectangle 65"/>
          <p:cNvSpPr>
            <a:spLocks noGrp="1" noChangeArrowheads="1"/>
          </p:cNvSpPr>
          <p:nvPr>
            <p:ph type="dt" sz="half" idx="2"/>
          </p:nvPr>
        </p:nvSpPr>
        <p:spPr bwMode="auto">
          <a:xfrm>
            <a:off x="685800" y="6248400"/>
            <a:ext cx="1905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400"/>
            </a:lvl1pPr>
          </a:lstStyle>
          <a:p>
            <a:pPr>
              <a:defRPr/>
            </a:pPr>
            <a:endParaRPr lang="en-GB"/>
          </a:p>
        </p:txBody>
      </p:sp>
      <p:sp>
        <p:nvSpPr>
          <p:cNvPr id="3138" name="Rectangle 66"/>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defRPr sz="1400"/>
            </a:lvl1pPr>
          </a:lstStyle>
          <a:p>
            <a:pPr>
              <a:defRPr/>
            </a:pPr>
            <a:endParaRPr lang="en-GB"/>
          </a:p>
        </p:txBody>
      </p:sp>
      <p:sp>
        <p:nvSpPr>
          <p:cNvPr id="3139" name="Rectangle 67"/>
          <p:cNvSpPr>
            <a:spLocks noGrp="1" noChangeArrowheads="1"/>
          </p:cNvSpPr>
          <p:nvPr>
            <p:ph type="sldNum" sz="quarter" idx="4"/>
          </p:nvPr>
        </p:nvSpPr>
        <p:spPr bwMode="auto">
          <a:xfrm>
            <a:off x="6553200" y="6248400"/>
            <a:ext cx="19050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400"/>
            </a:lvl1pPr>
          </a:lstStyle>
          <a:p>
            <a:pPr>
              <a:defRPr/>
            </a:pPr>
            <a:fld id="{D7C2ED2B-5095-499A-931C-CCDD4E249137}" type="slidenum">
              <a:rPr lang="en-GB"/>
              <a:pPr>
                <a:defRPr/>
              </a:pPr>
              <a:t>‹#›</a:t>
            </a:fld>
            <a:endParaRPr lang="en-GB"/>
          </a:p>
        </p:txBody>
      </p:sp>
      <p:pic>
        <p:nvPicPr>
          <p:cNvPr id="2056" name="Picture 2"/>
          <p:cNvPicPr>
            <a:picLocks noChangeAspect="1" noChangeArrowheads="1"/>
          </p:cNvPicPr>
          <p:nvPr userDrawn="1"/>
        </p:nvPicPr>
        <p:blipFill>
          <a:blip r:embed="rId13" cstate="print"/>
          <a:srcRect/>
          <a:stretch>
            <a:fillRect/>
          </a:stretch>
        </p:blipFill>
        <p:spPr bwMode="auto">
          <a:xfrm>
            <a:off x="142875" y="5857875"/>
            <a:ext cx="1076325" cy="8223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8"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rtl="0" eaLnBrk="0" fontAlgn="base" hangingPunct="0">
        <a:spcBef>
          <a:spcPct val="0"/>
        </a:spcBef>
        <a:spcAft>
          <a:spcPct val="0"/>
        </a:spcAft>
        <a:defRPr sz="4400">
          <a:solidFill>
            <a:srgbClr val="C00000"/>
          </a:solidFill>
          <a:latin typeface="+mj-lt"/>
          <a:ea typeface="+mj-ea"/>
          <a:cs typeface="+mj-cs"/>
        </a:defRPr>
      </a:lvl1pPr>
      <a:lvl2pPr algn="l" rtl="0" eaLnBrk="0" fontAlgn="base" hangingPunct="0">
        <a:spcBef>
          <a:spcPct val="0"/>
        </a:spcBef>
        <a:spcAft>
          <a:spcPct val="0"/>
        </a:spcAft>
        <a:defRPr sz="4400">
          <a:solidFill>
            <a:srgbClr val="C00000"/>
          </a:solidFill>
          <a:latin typeface="Tahoma" pitchFamily="34" charset="0"/>
        </a:defRPr>
      </a:lvl2pPr>
      <a:lvl3pPr algn="l" rtl="0" eaLnBrk="0" fontAlgn="base" hangingPunct="0">
        <a:spcBef>
          <a:spcPct val="0"/>
        </a:spcBef>
        <a:spcAft>
          <a:spcPct val="0"/>
        </a:spcAft>
        <a:defRPr sz="4400">
          <a:solidFill>
            <a:srgbClr val="C00000"/>
          </a:solidFill>
          <a:latin typeface="Tahoma" pitchFamily="34" charset="0"/>
        </a:defRPr>
      </a:lvl3pPr>
      <a:lvl4pPr algn="l" rtl="0" eaLnBrk="0" fontAlgn="base" hangingPunct="0">
        <a:spcBef>
          <a:spcPct val="0"/>
        </a:spcBef>
        <a:spcAft>
          <a:spcPct val="0"/>
        </a:spcAft>
        <a:defRPr sz="4400">
          <a:solidFill>
            <a:srgbClr val="C00000"/>
          </a:solidFill>
          <a:latin typeface="Tahoma" pitchFamily="34" charset="0"/>
        </a:defRPr>
      </a:lvl4pPr>
      <a:lvl5pPr algn="l" rtl="0" eaLnBrk="0" fontAlgn="base" hangingPunct="0">
        <a:spcBef>
          <a:spcPct val="0"/>
        </a:spcBef>
        <a:spcAft>
          <a:spcPct val="0"/>
        </a:spcAft>
        <a:defRPr sz="4400">
          <a:solidFill>
            <a:srgbClr val="C00000"/>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hlink"/>
        </a:buClr>
        <a:buSzPct val="110000"/>
        <a:buFont typeface="Wingdings" pitchFamily="2" charset="2"/>
        <a:buBlip>
          <a:blip r:embed="rId14"/>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60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hlink"/>
        </a:buClr>
        <a:buSzPct val="95000"/>
        <a:buFont typeface="Wingdings" pitchFamily="2" charset="2"/>
        <a:buChar char="w"/>
        <a:defRPr sz="2400">
          <a:solidFill>
            <a:schemeClr val="tx1"/>
          </a:solidFill>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144826" y="3388432"/>
            <a:ext cx="8839200" cy="1470025"/>
          </a:xfrm>
        </p:spPr>
        <p:txBody>
          <a:bodyPr/>
          <a:lstStyle/>
          <a:p>
            <a:pPr algn="ctr" eaLnBrk="1" hangingPunct="1"/>
            <a:r>
              <a:rPr lang="en-US" sz="5400" dirty="0" smtClean="0">
                <a:latin typeface="Reprise Title" pitchFamily="2" charset="0"/>
              </a:rPr>
              <a:t>Topic 06 – Kinetics</a:t>
            </a:r>
            <a:br>
              <a:rPr lang="en-US" sz="5400" dirty="0" smtClean="0">
                <a:latin typeface="Reprise Title" pitchFamily="2" charset="0"/>
              </a:rPr>
            </a:br>
            <a:r>
              <a:rPr lang="en-US" sz="5400" dirty="0" smtClean="0">
                <a:latin typeface="Reprise Title" pitchFamily="2" charset="0"/>
              </a:rPr>
              <a:t>6.2a: Collision theory</a:t>
            </a:r>
            <a:br>
              <a:rPr lang="en-US" sz="5400" dirty="0" smtClean="0">
                <a:latin typeface="Reprise Title" pitchFamily="2" charset="0"/>
              </a:rPr>
            </a:br>
            <a:r>
              <a:rPr lang="en-US" sz="5400" dirty="0" smtClean="0">
                <a:latin typeface="Reprise Title" pitchFamily="2" charset="0"/>
              </a:rPr>
              <a:t>6.2B: Maxwell-Boltzmann &amp; Catalysts</a:t>
            </a:r>
          </a:p>
        </p:txBody>
      </p:sp>
      <p:sp>
        <p:nvSpPr>
          <p:cNvPr id="6147" name="Rectangle 3" descr="Rectangle: Click to edit Master text styles&#10;Second level&#10;Third level&#10;Fourth level&#10;Fifth level"/>
          <p:cNvSpPr>
            <a:spLocks noGrp="1" noChangeArrowheads="1"/>
          </p:cNvSpPr>
          <p:nvPr>
            <p:ph type="subTitle" idx="1"/>
          </p:nvPr>
        </p:nvSpPr>
        <p:spPr>
          <a:xfrm>
            <a:off x="0" y="5429250"/>
            <a:ext cx="6400800" cy="1133475"/>
          </a:xfrm>
        </p:spPr>
        <p:txBody>
          <a:bodyPr/>
          <a:lstStyle/>
          <a:p>
            <a:pPr eaLnBrk="1" hangingPunct="1"/>
            <a:r>
              <a:rPr lang="en-US" dirty="0" smtClean="0">
                <a:latin typeface="Calibri" pitchFamily="34" charset="0"/>
              </a:rPr>
              <a:t>IB Chemistry</a:t>
            </a:r>
          </a:p>
          <a:p>
            <a:pPr eaLnBrk="1" hangingPunct="1"/>
            <a:r>
              <a:rPr lang="en-US" dirty="0" smtClean="0">
                <a:latin typeface="Calibri" pitchFamily="34" charset="0"/>
              </a:rPr>
              <a:t>T06D03/4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6.2.3 - Collisions</a:t>
            </a:r>
            <a:endParaRPr lang="en-US" dirty="0"/>
          </a:p>
        </p:txBody>
      </p:sp>
      <p:sp>
        <p:nvSpPr>
          <p:cNvPr id="3" name="Content Placeholder 2"/>
          <p:cNvSpPr>
            <a:spLocks noGrp="1"/>
          </p:cNvSpPr>
          <p:nvPr>
            <p:ph idx="1"/>
          </p:nvPr>
        </p:nvSpPr>
        <p:spPr/>
        <p:txBody>
          <a:bodyPr/>
          <a:lstStyle/>
          <a:p>
            <a:r>
              <a:rPr lang="en-US" dirty="0" smtClean="0"/>
              <a:t>If the reactants have enough energy, they will collide and react</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448813" y="1939211"/>
            <a:ext cx="4275245" cy="5501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0721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6.2.3 – Relative </a:t>
            </a:r>
            <a:r>
              <a:rPr lang="en-US" dirty="0" err="1" smtClean="0"/>
              <a:t>E</a:t>
            </a:r>
            <a:r>
              <a:rPr lang="en-US" baseline="-25000" dirty="0" err="1" smtClean="0"/>
              <a:t>a</a:t>
            </a:r>
            <a:r>
              <a:rPr lang="en-US" dirty="0"/>
              <a:t> </a:t>
            </a:r>
            <a:r>
              <a:rPr lang="en-US" dirty="0" smtClean="0"/>
              <a:t>values</a:t>
            </a:r>
            <a:endParaRPr lang="en-US" dirty="0"/>
          </a:p>
        </p:txBody>
      </p:sp>
      <p:sp>
        <p:nvSpPr>
          <p:cNvPr id="3" name="Content Placeholder 2"/>
          <p:cNvSpPr>
            <a:spLocks noGrp="1"/>
          </p:cNvSpPr>
          <p:nvPr>
            <p:ph idx="1"/>
          </p:nvPr>
        </p:nvSpPr>
        <p:spPr/>
        <p:txBody>
          <a:bodyPr/>
          <a:lstStyle/>
          <a:p>
            <a:r>
              <a:rPr lang="en-US" dirty="0" smtClean="0"/>
              <a:t>Fast reactions are associated with low values of energy barriers (</a:t>
            </a:r>
            <a:r>
              <a:rPr lang="en-US" dirty="0" err="1" smtClean="0"/>
              <a:t>E</a:t>
            </a:r>
            <a:r>
              <a:rPr lang="en-US" baseline="-25000" dirty="0" err="1" smtClean="0"/>
              <a:t>a</a:t>
            </a:r>
            <a:r>
              <a:rPr lang="en-US" dirty="0" smtClean="0"/>
              <a:t>) </a:t>
            </a:r>
            <a:endParaRPr lang="en-US" dirty="0"/>
          </a:p>
          <a:p>
            <a:r>
              <a:rPr lang="en-US" dirty="0" smtClean="0"/>
              <a:t>Slow reactions are associated with high values of energy barriers (</a:t>
            </a:r>
            <a:r>
              <a:rPr lang="en-US" dirty="0" err="1" smtClean="0"/>
              <a:t>E</a:t>
            </a:r>
            <a:r>
              <a:rPr lang="en-US" baseline="-25000" dirty="0" err="1" smtClean="0"/>
              <a:t>a</a:t>
            </a:r>
            <a:r>
              <a:rPr lang="en-US" dirty="0" smtClean="0"/>
              <a:t>)</a:t>
            </a:r>
          </a:p>
          <a:p>
            <a:r>
              <a:rPr lang="en-US" dirty="0" smtClean="0"/>
              <a:t>If the colliding species do not possess sufficient kinetic energy to surmount the energy barrier and/or the correct collision geometry then an ineffective collision will occur and the reacting species will not undergo a chemical reaction. </a:t>
            </a:r>
            <a:endParaRPr lang="en-US" dirty="0"/>
          </a:p>
        </p:txBody>
      </p:sp>
    </p:spTree>
    <p:extLst>
      <p:ext uri="{BB962C8B-B14F-4D97-AF65-F5344CB8AC3E}">
        <p14:creationId xmlns:p14="http://schemas.microsoft.com/office/powerpoint/2010/main" val="16403606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6.2.4 – Effects on Rate of Reaction</a:t>
            </a:r>
            <a:endParaRPr lang="en-US" dirty="0"/>
          </a:p>
        </p:txBody>
      </p:sp>
      <p:sp>
        <p:nvSpPr>
          <p:cNvPr id="3" name="Content Placeholder 2"/>
          <p:cNvSpPr>
            <a:spLocks noGrp="1"/>
          </p:cNvSpPr>
          <p:nvPr>
            <p:ph idx="1"/>
          </p:nvPr>
        </p:nvSpPr>
        <p:spPr/>
        <p:txBody>
          <a:bodyPr/>
          <a:lstStyle/>
          <a:p>
            <a:r>
              <a:rPr lang="en-US" dirty="0"/>
              <a:t>6.2.4 Predict and explain, using the collision theory, the qualitative effects of particle size, temperature, concentration and pressure on the rate of a reaction. (3) </a:t>
            </a:r>
          </a:p>
          <a:p>
            <a:endParaRPr lang="en-US" dirty="0"/>
          </a:p>
        </p:txBody>
      </p:sp>
    </p:spTree>
    <p:extLst>
      <p:ext uri="{BB962C8B-B14F-4D97-AF65-F5344CB8AC3E}">
        <p14:creationId xmlns:p14="http://schemas.microsoft.com/office/powerpoint/2010/main" val="1336130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6.2.4 – Effect of Concentration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smtClean="0"/>
                  <a:t>The concentration describes the numbers of particles (usually ions in solution) in a particular volume of solution</a:t>
                </a:r>
              </a:p>
              <a:p>
                <a:pPr lvl="1"/>
                <a14:m>
                  <m:oMath xmlns:m="http://schemas.openxmlformats.org/officeDocument/2006/math">
                    <m:r>
                      <a:rPr lang="en-US" b="0" i="1" smtClean="0">
                        <a:latin typeface="Cambria Math"/>
                      </a:rPr>
                      <m:t>𝑀𝑜𝑙𝑎𝑟𝑖𝑡𝑦</m:t>
                    </m:r>
                    <m:r>
                      <a:rPr lang="en-US" b="0" i="1" smtClean="0">
                        <a:latin typeface="Cambria Math"/>
                      </a:rPr>
                      <m:t>= </m:t>
                    </m:r>
                    <m:f>
                      <m:fPr>
                        <m:ctrlPr>
                          <a:rPr lang="en-US" b="0" i="1" smtClean="0">
                            <a:latin typeface="Cambria Math"/>
                          </a:rPr>
                        </m:ctrlPr>
                      </m:fPr>
                      <m:num>
                        <m:r>
                          <a:rPr lang="en-US" b="0" i="1" smtClean="0">
                            <a:latin typeface="Cambria Math"/>
                          </a:rPr>
                          <m:t>𝑚𝑜𝑙</m:t>
                        </m:r>
                        <m:r>
                          <a:rPr lang="en-US" b="0" i="1" smtClean="0">
                            <a:latin typeface="Cambria Math"/>
                          </a:rPr>
                          <m:t> </m:t>
                        </m:r>
                        <m:r>
                          <a:rPr lang="en-US" b="0" i="1" smtClean="0">
                            <a:latin typeface="Cambria Math"/>
                          </a:rPr>
                          <m:t>𝑠𝑜𝑙𝑢𝑡𝑒</m:t>
                        </m:r>
                      </m:num>
                      <m:den>
                        <m:sSup>
                          <m:sSupPr>
                            <m:ctrlPr>
                              <a:rPr lang="en-US" b="0" i="1" smtClean="0">
                                <a:latin typeface="Cambria Math"/>
                              </a:rPr>
                            </m:ctrlPr>
                          </m:sSupPr>
                          <m:e>
                            <m:r>
                              <a:rPr lang="en-US" b="0" i="1" smtClean="0">
                                <a:latin typeface="Cambria Math"/>
                              </a:rPr>
                              <m:t>𝑑𝑚</m:t>
                            </m:r>
                          </m:e>
                          <m:sup>
                            <m:r>
                              <a:rPr lang="en-US" b="0" i="1" smtClean="0">
                                <a:latin typeface="Cambria Math"/>
                              </a:rPr>
                              <m:t>3</m:t>
                            </m:r>
                          </m:sup>
                        </m:sSup>
                        <m:r>
                          <a:rPr lang="en-US" b="0" i="1" smtClean="0">
                            <a:latin typeface="Cambria Math"/>
                          </a:rPr>
                          <m:t> </m:t>
                        </m:r>
                        <m:r>
                          <a:rPr lang="en-US" b="0" i="1" smtClean="0">
                            <a:latin typeface="Cambria Math"/>
                          </a:rPr>
                          <m:t>𝑠𝑜𝑙𝑢𝑡𝑖𝑜𝑛</m:t>
                        </m:r>
                      </m:den>
                    </m:f>
                  </m:oMath>
                </a14:m>
                <a:endParaRPr lang="en-US" dirty="0" smtClean="0"/>
              </a:p>
              <a:p>
                <a:r>
                  <a:rPr lang="en-US" dirty="0" smtClean="0"/>
                  <a:t>It’s </a:t>
                </a:r>
                <a:r>
                  <a:rPr lang="en-US" i="1" dirty="0" smtClean="0"/>
                  <a:t>generally</a:t>
                </a:r>
                <a:r>
                  <a:rPr lang="en-US" dirty="0" smtClean="0"/>
                  <a:t> found that the greater the [C] of reactants, the greater the reaction rate	</a:t>
                </a:r>
              </a:p>
              <a:p>
                <a:pPr lvl="1"/>
                <a:r>
                  <a:rPr lang="en-US" dirty="0" smtClean="0"/>
                  <a:t>Due to increasing collisions as there are more to collide</a:t>
                </a:r>
              </a:p>
              <a:p>
                <a:pPr lvl="1"/>
                <a:r>
                  <a:rPr lang="en-US" i="1" dirty="0" smtClean="0"/>
                  <a:t>Generally</a:t>
                </a:r>
                <a:r>
                  <a:rPr lang="en-US" dirty="0" smtClean="0"/>
                  <a:t> doubling the [C], doubles the rate</a:t>
                </a:r>
              </a:p>
              <a:p>
                <a:pPr lvl="1"/>
                <a:r>
                  <a:rPr lang="en-US" dirty="0" smtClean="0"/>
                  <a:t>Explains why the greatest reaction rates are as soon as reactants are mixed = higher [C]</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469" t="-1528" r="-490" b="-27778"/>
                </a:stretch>
              </a:blipFill>
            </p:spPr>
            <p:txBody>
              <a:bodyPr/>
              <a:lstStyle/>
              <a:p>
                <a:r>
                  <a:rPr lang="en-US">
                    <a:noFill/>
                  </a:rPr>
                  <a:t> </a:t>
                </a:r>
              </a:p>
            </p:txBody>
          </p:sp>
        </mc:Fallback>
      </mc:AlternateContent>
    </p:spTree>
    <p:extLst>
      <p:ext uri="{BB962C8B-B14F-4D97-AF65-F5344CB8AC3E}">
        <p14:creationId xmlns:p14="http://schemas.microsoft.com/office/powerpoint/2010/main" val="3302999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6.2.4 – Effect of Pressure</a:t>
            </a:r>
            <a:endParaRPr lang="en-US" dirty="0"/>
          </a:p>
        </p:txBody>
      </p:sp>
      <p:sp>
        <p:nvSpPr>
          <p:cNvPr id="3" name="Content Placeholder 2"/>
          <p:cNvSpPr>
            <a:spLocks noGrp="1"/>
          </p:cNvSpPr>
          <p:nvPr>
            <p:ph idx="1"/>
          </p:nvPr>
        </p:nvSpPr>
        <p:spPr/>
        <p:txBody>
          <a:bodyPr/>
          <a:lstStyle/>
          <a:p>
            <a:r>
              <a:rPr lang="en-US" dirty="0" smtClean="0"/>
              <a:t>When one or more of the reactants are gases, the pressure can lead to an increase in rate of reaction</a:t>
            </a:r>
          </a:p>
          <a:p>
            <a:r>
              <a:rPr lang="en-US" dirty="0" smtClean="0"/>
              <a:t>Increased pressure forces the molecules together for more collisions</a:t>
            </a:r>
          </a:p>
          <a:p>
            <a:r>
              <a:rPr lang="en-US" dirty="0" smtClean="0"/>
              <a:t>An increase in pressure for a gas is regarded as an increase in ‘concentration’ since more gas molecules are present in a particular volume of space</a:t>
            </a:r>
          </a:p>
          <a:p>
            <a:r>
              <a:rPr lang="en-US" dirty="0" smtClean="0"/>
              <a:t>Liquids and solids are affected very little by changes in pressure</a:t>
            </a:r>
            <a:endParaRPr lang="en-US" dirty="0"/>
          </a:p>
        </p:txBody>
      </p:sp>
    </p:spTree>
    <p:extLst>
      <p:ext uri="{BB962C8B-B14F-4D97-AF65-F5344CB8AC3E}">
        <p14:creationId xmlns:p14="http://schemas.microsoft.com/office/powerpoint/2010/main" val="9914762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6.2.4 – Effect of Temperature</a:t>
            </a:r>
            <a:endParaRPr lang="en-US" dirty="0"/>
          </a:p>
        </p:txBody>
      </p:sp>
      <p:sp>
        <p:nvSpPr>
          <p:cNvPr id="3" name="Content Placeholder 2"/>
          <p:cNvSpPr>
            <a:spLocks noGrp="1"/>
          </p:cNvSpPr>
          <p:nvPr>
            <p:ph idx="1"/>
          </p:nvPr>
        </p:nvSpPr>
        <p:spPr/>
        <p:txBody>
          <a:bodyPr/>
          <a:lstStyle/>
          <a:p>
            <a:r>
              <a:rPr lang="en-US" dirty="0" smtClean="0"/>
              <a:t>When the temperature of any particle (regardless of state of matter) is increased, it moves faster. </a:t>
            </a:r>
          </a:p>
          <a:p>
            <a:r>
              <a:rPr lang="en-US" dirty="0" smtClean="0"/>
              <a:t>This has two consequences:</a:t>
            </a:r>
          </a:p>
          <a:p>
            <a:pPr lvl="1"/>
            <a:r>
              <a:rPr lang="en-US" dirty="0" smtClean="0"/>
              <a:t>Particles travel greater distance in a given time and so will be involved in more collisions</a:t>
            </a:r>
          </a:p>
          <a:p>
            <a:pPr lvl="1"/>
            <a:r>
              <a:rPr lang="en-US" dirty="0" smtClean="0"/>
              <a:t>More importantly, at higher T’s a larger proportion of the colliding species will have kinetic energies equal to or exceeding the energy barrier</a:t>
            </a:r>
          </a:p>
          <a:p>
            <a:pPr lvl="1"/>
            <a:r>
              <a:rPr lang="en-US" dirty="0" smtClean="0"/>
              <a:t>Often, a rise of 10</a:t>
            </a:r>
            <a:r>
              <a:rPr lang="en-US" baseline="30000" dirty="0" smtClean="0"/>
              <a:t>o</a:t>
            </a:r>
            <a:r>
              <a:rPr lang="en-US" dirty="0" smtClean="0"/>
              <a:t>C doubles the reaction rate</a:t>
            </a:r>
          </a:p>
          <a:p>
            <a:pPr lvl="2"/>
            <a:r>
              <a:rPr lang="en-US" dirty="0" smtClean="0"/>
              <a:t>This does not hold true for all reactions</a:t>
            </a:r>
          </a:p>
          <a:p>
            <a:pPr lvl="1"/>
            <a:endParaRPr lang="en-US" dirty="0" smtClean="0"/>
          </a:p>
        </p:txBody>
      </p:sp>
    </p:spTree>
    <p:extLst>
      <p:ext uri="{BB962C8B-B14F-4D97-AF65-F5344CB8AC3E}">
        <p14:creationId xmlns:p14="http://schemas.microsoft.com/office/powerpoint/2010/main" val="8229880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6.2.4 – Effect of Particle Size</a:t>
            </a:r>
            <a:endParaRPr lang="en-US" dirty="0"/>
          </a:p>
        </p:txBody>
      </p:sp>
      <p:sp>
        <p:nvSpPr>
          <p:cNvPr id="3" name="Content Placeholder 2"/>
          <p:cNvSpPr>
            <a:spLocks noGrp="1"/>
          </p:cNvSpPr>
          <p:nvPr>
            <p:ph idx="1"/>
          </p:nvPr>
        </p:nvSpPr>
        <p:spPr/>
        <p:txBody>
          <a:bodyPr/>
          <a:lstStyle/>
          <a:p>
            <a:r>
              <a:rPr lang="en-US" dirty="0" smtClean="0"/>
              <a:t>When one of the reactants is a solid, the reaction takes place on the surface of the solid</a:t>
            </a:r>
          </a:p>
          <a:p>
            <a:r>
              <a:rPr lang="en-US" dirty="0" smtClean="0"/>
              <a:t>If the solid is broken up into smaller pieces or particles, the surface area is increased, giving a greater area for collisions to occur</a:t>
            </a:r>
          </a:p>
          <a:p>
            <a:r>
              <a:rPr lang="en-US" dirty="0" smtClean="0"/>
              <a:t>Several important industrial catalysts are solids and the reactions occur on the surface of the catalyst</a:t>
            </a:r>
            <a:endParaRPr lang="en-US" dirty="0"/>
          </a:p>
        </p:txBody>
      </p:sp>
    </p:spTree>
    <p:extLst>
      <p:ext uri="{BB962C8B-B14F-4D97-AF65-F5344CB8AC3E}">
        <p14:creationId xmlns:p14="http://schemas.microsoft.com/office/powerpoint/2010/main" val="42764083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6.2.4 – Effect of Light</a:t>
            </a:r>
            <a:endParaRPr lang="en-US" dirty="0"/>
          </a:p>
        </p:txBody>
      </p:sp>
      <p:sp>
        <p:nvSpPr>
          <p:cNvPr id="3" name="Content Placeholder 2"/>
          <p:cNvSpPr>
            <a:spLocks noGrp="1"/>
          </p:cNvSpPr>
          <p:nvPr>
            <p:ph idx="1"/>
          </p:nvPr>
        </p:nvSpPr>
        <p:spPr/>
        <p:txBody>
          <a:bodyPr/>
          <a:lstStyle/>
          <a:p>
            <a:r>
              <a:rPr lang="en-US" dirty="0" smtClean="0"/>
              <a:t>Many particles are light sensitive and increase in reaction rate when exposed to light (often UV)</a:t>
            </a:r>
          </a:p>
          <a:p>
            <a:r>
              <a:rPr lang="en-US" dirty="0" smtClean="0"/>
              <a:t>Silver halides, silver nitrate, hydrogen peroxide, and nitric acid are all </a:t>
            </a:r>
            <a:r>
              <a:rPr lang="en-US" b="1" dirty="0" smtClean="0"/>
              <a:t>photosensitive</a:t>
            </a:r>
            <a:r>
              <a:rPr lang="en-US" dirty="0" smtClean="0"/>
              <a:t> and undergo partial decomposition (to form radicals</a:t>
            </a:r>
            <a:r>
              <a:rPr lang="en-US" dirty="0" smtClean="0">
                <a:solidFill>
                  <a:srgbClr val="C00000"/>
                </a:solidFill>
                <a:latin typeface="Cambria"/>
              </a:rPr>
              <a:t>•</a:t>
            </a:r>
            <a:r>
              <a:rPr lang="en-US" dirty="0" smtClean="0"/>
              <a:t>) in the presence of sunlight</a:t>
            </a:r>
          </a:p>
          <a:p>
            <a:pPr lvl="1"/>
            <a:r>
              <a:rPr lang="en-US" dirty="0" smtClean="0"/>
              <a:t>What’s a radical? A radical (ex. NO</a:t>
            </a:r>
            <a:r>
              <a:rPr lang="en-US" dirty="0">
                <a:solidFill>
                  <a:srgbClr val="C00000"/>
                </a:solidFill>
                <a:latin typeface="Cambria"/>
              </a:rPr>
              <a:t>•</a:t>
            </a:r>
            <a:r>
              <a:rPr lang="en-US" dirty="0" smtClean="0"/>
              <a:t>) is an unpaired electron which is therefore fairly reactive (you will see in Organic and Environmental Chemistry)</a:t>
            </a:r>
          </a:p>
          <a:p>
            <a:pPr lvl="1"/>
            <a:r>
              <a:rPr lang="en-US" dirty="0" smtClean="0"/>
              <a:t>This is why hydrogen peroxide is stored in a dark brown bottle to keep the light out!</a:t>
            </a:r>
            <a:endParaRPr lang="en-US" dirty="0"/>
          </a:p>
        </p:txBody>
      </p:sp>
    </p:spTree>
    <p:extLst>
      <p:ext uri="{BB962C8B-B14F-4D97-AF65-F5344CB8AC3E}">
        <p14:creationId xmlns:p14="http://schemas.microsoft.com/office/powerpoint/2010/main" val="28319094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00592192"/>
              </p:ext>
            </p:extLst>
          </p:nvPr>
        </p:nvGraphicFramePr>
        <p:xfrm>
          <a:off x="0" y="0"/>
          <a:ext cx="9143999" cy="6849747"/>
        </p:xfrm>
        <a:graphic>
          <a:graphicData uri="http://schemas.openxmlformats.org/drawingml/2006/table">
            <a:tbl>
              <a:tblPr firstRow="1" bandRow="1">
                <a:tableStyleId>{073A0DAA-6AF3-43AB-8588-CEC1D06C72B9}</a:tableStyleId>
              </a:tblPr>
              <a:tblGrid>
                <a:gridCol w="1835696"/>
                <a:gridCol w="2160240"/>
                <a:gridCol w="2446166"/>
                <a:gridCol w="2701897"/>
              </a:tblGrid>
              <a:tr h="1228727">
                <a:tc>
                  <a:txBody>
                    <a:bodyPr/>
                    <a:lstStyle/>
                    <a:p>
                      <a:r>
                        <a:rPr lang="en-US" b="1" dirty="0" smtClean="0"/>
                        <a:t>Factor</a:t>
                      </a:r>
                      <a:endParaRPr lang="en-US" b="1" dirty="0"/>
                    </a:p>
                  </a:txBody>
                  <a:tcPr/>
                </a:tc>
                <a:tc>
                  <a:txBody>
                    <a:bodyPr/>
                    <a:lstStyle/>
                    <a:p>
                      <a:r>
                        <a:rPr lang="en-US" dirty="0" smtClean="0"/>
                        <a:t>Reactions affected</a:t>
                      </a:r>
                      <a:endParaRPr lang="en-US" dirty="0"/>
                    </a:p>
                  </a:txBody>
                  <a:tcPr/>
                </a:tc>
                <a:tc>
                  <a:txBody>
                    <a:bodyPr/>
                    <a:lstStyle/>
                    <a:p>
                      <a:r>
                        <a:rPr lang="en-US" dirty="0" smtClean="0"/>
                        <a:t>Change</a:t>
                      </a:r>
                      <a:r>
                        <a:rPr lang="en-US" baseline="0" dirty="0" smtClean="0"/>
                        <a:t> made in conditions</a:t>
                      </a:r>
                      <a:endParaRPr lang="en-US" dirty="0"/>
                    </a:p>
                  </a:txBody>
                  <a:tcPr/>
                </a:tc>
                <a:tc>
                  <a:txBody>
                    <a:bodyPr/>
                    <a:lstStyle/>
                    <a:p>
                      <a:r>
                        <a:rPr lang="en-US" dirty="0" smtClean="0"/>
                        <a:t>Usual effect</a:t>
                      </a:r>
                      <a:r>
                        <a:rPr lang="en-US" baseline="0" dirty="0" smtClean="0"/>
                        <a:t> on the initial rate of reaction</a:t>
                      </a:r>
                      <a:endParaRPr lang="en-US" dirty="0"/>
                    </a:p>
                  </a:txBody>
                  <a:tcPr/>
                </a:tc>
              </a:tr>
              <a:tr h="645982">
                <a:tc>
                  <a:txBody>
                    <a:bodyPr/>
                    <a:lstStyle/>
                    <a:p>
                      <a:r>
                        <a:rPr lang="en-US" b="1" dirty="0" smtClean="0"/>
                        <a:t>Temperature</a:t>
                      </a:r>
                      <a:endParaRPr lang="en-US" b="1" dirty="0"/>
                    </a:p>
                  </a:txBody>
                  <a:tcPr/>
                </a:tc>
                <a:tc>
                  <a:txBody>
                    <a:bodyPr/>
                    <a:lstStyle/>
                    <a:p>
                      <a:r>
                        <a:rPr lang="en-US" dirty="0" smtClean="0"/>
                        <a:t>All</a:t>
                      </a:r>
                      <a:endParaRPr lang="en-US" dirty="0"/>
                    </a:p>
                  </a:txBody>
                  <a:tcPr/>
                </a:tc>
                <a:tc>
                  <a:txBody>
                    <a:bodyPr/>
                    <a:lstStyle/>
                    <a:p>
                      <a:r>
                        <a:rPr lang="en-US" dirty="0" smtClean="0"/>
                        <a:t>Increase</a:t>
                      </a:r>
                    </a:p>
                    <a:p>
                      <a:endParaRPr lang="en-US" dirty="0" smtClean="0"/>
                    </a:p>
                    <a:p>
                      <a:r>
                        <a:rPr lang="en-US" dirty="0" smtClean="0"/>
                        <a:t>Increase by 10K</a:t>
                      </a:r>
                    </a:p>
                    <a:p>
                      <a:endParaRPr lang="en-US" dirty="0"/>
                    </a:p>
                  </a:txBody>
                  <a:tcPr/>
                </a:tc>
                <a:tc>
                  <a:txBody>
                    <a:bodyPr/>
                    <a:lstStyle/>
                    <a:p>
                      <a:r>
                        <a:rPr lang="en-US" dirty="0" smtClean="0"/>
                        <a:t>Increase</a:t>
                      </a:r>
                    </a:p>
                    <a:p>
                      <a:endParaRPr lang="en-US" dirty="0" smtClean="0"/>
                    </a:p>
                    <a:p>
                      <a:r>
                        <a:rPr lang="en-US" dirty="0" smtClean="0"/>
                        <a:t>Approximately</a:t>
                      </a:r>
                      <a:r>
                        <a:rPr lang="en-US" baseline="0" dirty="0" smtClean="0"/>
                        <a:t> Doubles</a:t>
                      </a:r>
                      <a:endParaRPr lang="en-US" dirty="0"/>
                    </a:p>
                  </a:txBody>
                  <a:tcPr/>
                </a:tc>
              </a:tr>
              <a:tr h="1199681">
                <a:tc>
                  <a:txBody>
                    <a:bodyPr/>
                    <a:lstStyle/>
                    <a:p>
                      <a:r>
                        <a:rPr lang="en-US" b="1" dirty="0" smtClean="0"/>
                        <a:t>Concentration</a:t>
                      </a:r>
                      <a:endParaRPr lang="en-US" b="1" dirty="0"/>
                    </a:p>
                  </a:txBody>
                  <a:tcPr/>
                </a:tc>
                <a:tc>
                  <a:txBody>
                    <a:bodyPr/>
                    <a:lstStyle/>
                    <a:p>
                      <a:r>
                        <a:rPr lang="en-US" dirty="0" smtClean="0"/>
                        <a:t>All</a:t>
                      </a:r>
                      <a:endParaRPr lang="en-US" dirty="0"/>
                    </a:p>
                  </a:txBody>
                  <a:tcPr/>
                </a:tc>
                <a:tc>
                  <a:txBody>
                    <a:bodyPr/>
                    <a:lstStyle/>
                    <a:p>
                      <a:r>
                        <a:rPr lang="en-US" dirty="0" smtClean="0"/>
                        <a:t>Increase</a:t>
                      </a:r>
                    </a:p>
                    <a:p>
                      <a:endParaRPr lang="en-US" dirty="0" smtClean="0"/>
                    </a:p>
                    <a:p>
                      <a:r>
                        <a:rPr lang="en-US" dirty="0" smtClean="0"/>
                        <a:t>Doubling</a:t>
                      </a:r>
                      <a:r>
                        <a:rPr lang="en-US" baseline="0" dirty="0" smtClean="0"/>
                        <a:t> [C] of one reactant</a:t>
                      </a:r>
                      <a:endParaRPr lang="en-US" dirty="0"/>
                    </a:p>
                  </a:txBody>
                  <a:tcPr/>
                </a:tc>
                <a:tc>
                  <a:txBody>
                    <a:bodyPr/>
                    <a:lstStyle/>
                    <a:p>
                      <a:r>
                        <a:rPr lang="en-US" dirty="0" smtClean="0"/>
                        <a:t>Usually increases </a:t>
                      </a:r>
                      <a:r>
                        <a:rPr lang="en-US" baseline="0" dirty="0" smtClean="0"/>
                        <a:t> (unless zero order)</a:t>
                      </a:r>
                    </a:p>
                    <a:p>
                      <a:r>
                        <a:rPr lang="en-US" baseline="0" dirty="0" smtClean="0"/>
                        <a:t>Usually Exactly doubles (if first order</a:t>
                      </a:r>
                      <a:endParaRPr lang="en-US" dirty="0"/>
                    </a:p>
                  </a:txBody>
                  <a:tcPr/>
                </a:tc>
              </a:tr>
              <a:tr h="1756088">
                <a:tc>
                  <a:txBody>
                    <a:bodyPr/>
                    <a:lstStyle/>
                    <a:p>
                      <a:r>
                        <a:rPr lang="en-US" b="1" dirty="0" smtClean="0"/>
                        <a:t>Light</a:t>
                      </a:r>
                      <a:endParaRPr lang="en-US" b="1" dirty="0"/>
                    </a:p>
                  </a:txBody>
                  <a:tcPr/>
                </a:tc>
                <a:tc>
                  <a:txBody>
                    <a:bodyPr/>
                    <a:lstStyle/>
                    <a:p>
                      <a:r>
                        <a:rPr lang="en-US" dirty="0" smtClean="0"/>
                        <a:t>Generally those involving</a:t>
                      </a:r>
                      <a:r>
                        <a:rPr lang="en-US" baseline="0" dirty="0" smtClean="0"/>
                        <a:t> reactions of mixtures of gases including halogens</a:t>
                      </a:r>
                      <a:endParaRPr lang="en-US" dirty="0"/>
                    </a:p>
                  </a:txBody>
                  <a:tcPr/>
                </a:tc>
                <a:tc>
                  <a:txBody>
                    <a:bodyPr/>
                    <a:lstStyle/>
                    <a:p>
                      <a:r>
                        <a:rPr lang="en-US" dirty="0" smtClean="0"/>
                        <a:t>Reactions in sunlight or UV</a:t>
                      </a:r>
                      <a:endParaRPr lang="en-US" dirty="0"/>
                    </a:p>
                  </a:txBody>
                  <a:tcPr/>
                </a:tc>
                <a:tc>
                  <a:txBody>
                    <a:bodyPr/>
                    <a:lstStyle/>
                    <a:p>
                      <a:r>
                        <a:rPr lang="en-US" dirty="0" smtClean="0"/>
                        <a:t>Very large increase</a:t>
                      </a:r>
                      <a:endParaRPr lang="en-US" dirty="0"/>
                    </a:p>
                  </a:txBody>
                  <a:tcPr/>
                </a:tc>
              </a:tr>
              <a:tr h="1476531">
                <a:tc>
                  <a:txBody>
                    <a:bodyPr/>
                    <a:lstStyle/>
                    <a:p>
                      <a:r>
                        <a:rPr lang="en-US" b="1" dirty="0" smtClean="0"/>
                        <a:t>Particle Size</a:t>
                      </a:r>
                      <a:endParaRPr lang="en-US" b="1" dirty="0"/>
                    </a:p>
                  </a:txBody>
                  <a:tcPr/>
                </a:tc>
                <a:tc>
                  <a:txBody>
                    <a:bodyPr/>
                    <a:lstStyle/>
                    <a:p>
                      <a:r>
                        <a:rPr lang="en-US" dirty="0" smtClean="0"/>
                        <a:t>Reactions involving (s)&amp;(l)</a:t>
                      </a:r>
                      <a:r>
                        <a:rPr lang="en-US" baseline="0" dirty="0" smtClean="0"/>
                        <a:t>, or (s)&amp;(g) or mixtures</a:t>
                      </a:r>
                      <a:endParaRPr lang="en-US" dirty="0"/>
                    </a:p>
                  </a:txBody>
                  <a:tcPr/>
                </a:tc>
                <a:tc>
                  <a:txBody>
                    <a:bodyPr/>
                    <a:lstStyle/>
                    <a:p>
                      <a:r>
                        <a:rPr lang="en-US" dirty="0" smtClean="0"/>
                        <a:t>Powdering</a:t>
                      </a:r>
                      <a:r>
                        <a:rPr lang="en-US" baseline="0" dirty="0" smtClean="0"/>
                        <a:t> the solid, resulting in large increase in surface area</a:t>
                      </a:r>
                      <a:endParaRPr lang="en-US" dirty="0"/>
                    </a:p>
                  </a:txBody>
                  <a:tcPr/>
                </a:tc>
                <a:tc>
                  <a:txBody>
                    <a:bodyPr/>
                    <a:lstStyle/>
                    <a:p>
                      <a:r>
                        <a:rPr lang="en-US" dirty="0" smtClean="0"/>
                        <a:t>Very large increase</a:t>
                      </a:r>
                      <a:endParaRPr lang="en-US" dirty="0"/>
                    </a:p>
                  </a:txBody>
                  <a:tcPr/>
                </a:tc>
              </a:tr>
            </a:tbl>
          </a:graphicData>
        </a:graphic>
      </p:graphicFrame>
    </p:spTree>
    <p:extLst>
      <p:ext uri="{BB962C8B-B14F-4D97-AF65-F5344CB8AC3E}">
        <p14:creationId xmlns:p14="http://schemas.microsoft.com/office/powerpoint/2010/main" val="34912728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Topic 6.2b: </a:t>
            </a:r>
            <a:br>
              <a:rPr lang="en-US" dirty="0" smtClean="0"/>
            </a:br>
            <a:r>
              <a:rPr lang="en-US" dirty="0" smtClean="0"/>
              <a:t>6.2.5 – 6.2.7</a:t>
            </a:r>
            <a:endParaRPr lang="en-US" dirty="0"/>
          </a:p>
        </p:txBody>
      </p:sp>
      <p:sp>
        <p:nvSpPr>
          <p:cNvPr id="5" name="Subtitle 4"/>
          <p:cNvSpPr>
            <a:spLocks noGrp="1"/>
          </p:cNvSpPr>
          <p:nvPr>
            <p:ph type="subTitle" idx="1"/>
          </p:nvPr>
        </p:nvSpPr>
        <p:spPr>
          <a:xfrm>
            <a:off x="990600" y="3309938"/>
            <a:ext cx="6965776" cy="1752600"/>
          </a:xfrm>
        </p:spPr>
        <p:txBody>
          <a:bodyPr/>
          <a:lstStyle/>
          <a:p>
            <a:r>
              <a:rPr lang="en-US" dirty="0" smtClean="0"/>
              <a:t>Next class we will discuss the Maxwell-Boltzmann, curves associated with M-B, and the effects of catalysts</a:t>
            </a:r>
            <a:endParaRPr lang="en-US" dirty="0"/>
          </a:p>
        </p:txBody>
      </p:sp>
    </p:spTree>
    <p:extLst>
      <p:ext uri="{BB962C8B-B14F-4D97-AF65-F5344CB8AC3E}">
        <p14:creationId xmlns:p14="http://schemas.microsoft.com/office/powerpoint/2010/main" val="9164599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6.2 Collision theory - 3 hours</a:t>
            </a:r>
            <a:endParaRPr lang="en-US" dirty="0"/>
          </a:p>
        </p:txBody>
      </p:sp>
      <p:sp>
        <p:nvSpPr>
          <p:cNvPr id="3" name="Content Placeholder 2"/>
          <p:cNvSpPr>
            <a:spLocks noGrp="1"/>
          </p:cNvSpPr>
          <p:nvPr>
            <p:ph idx="1"/>
          </p:nvPr>
        </p:nvSpPr>
        <p:spPr>
          <a:xfrm>
            <a:off x="0" y="1124744"/>
            <a:ext cx="9144000" cy="4392488"/>
          </a:xfrm>
        </p:spPr>
        <p:txBody>
          <a:bodyPr/>
          <a:lstStyle/>
          <a:p>
            <a:r>
              <a:rPr lang="en-US" sz="2200" dirty="0" smtClean="0"/>
              <a:t>6.2.1 </a:t>
            </a:r>
            <a:r>
              <a:rPr lang="en-US" sz="2200" dirty="0"/>
              <a:t>Describe the kinetic theory in terms of the movement of particles whose average energy is proportional to temperature in kelvins. (2) </a:t>
            </a:r>
            <a:endParaRPr lang="en-US" sz="2200" dirty="0" smtClean="0"/>
          </a:p>
          <a:p>
            <a:r>
              <a:rPr lang="en-US" sz="2200" dirty="0" smtClean="0"/>
              <a:t>6.2.2 </a:t>
            </a:r>
            <a:r>
              <a:rPr lang="en-US" sz="2200" dirty="0"/>
              <a:t>Define the term activation energy, Ea. (</a:t>
            </a:r>
            <a:r>
              <a:rPr lang="en-US" sz="2200" dirty="0" smtClean="0"/>
              <a:t>1)</a:t>
            </a:r>
          </a:p>
          <a:p>
            <a:r>
              <a:rPr lang="en-US" sz="2200" dirty="0" smtClean="0"/>
              <a:t>6.2.3 </a:t>
            </a:r>
            <a:r>
              <a:rPr lang="en-US" sz="2200" dirty="0"/>
              <a:t>Describe the collision theory. (2) </a:t>
            </a:r>
            <a:endParaRPr lang="en-US" sz="2200" dirty="0" smtClean="0"/>
          </a:p>
          <a:p>
            <a:r>
              <a:rPr lang="en-US" sz="2200" dirty="0" smtClean="0"/>
              <a:t>6.2.4 </a:t>
            </a:r>
            <a:r>
              <a:rPr lang="en-US" sz="2200" dirty="0"/>
              <a:t>Predict and explain, using the collision theory, the qualitative effects of particle size, temperature, </a:t>
            </a:r>
            <a:r>
              <a:rPr lang="en-US" sz="2200" dirty="0" smtClean="0"/>
              <a:t>concentration </a:t>
            </a:r>
            <a:r>
              <a:rPr lang="en-US" sz="2200" dirty="0"/>
              <a:t>and pressure on the rate of a reaction. (3) </a:t>
            </a:r>
            <a:endParaRPr lang="en-US" sz="2200" dirty="0" smtClean="0"/>
          </a:p>
          <a:p>
            <a:r>
              <a:rPr lang="en-US" sz="2200" dirty="0" smtClean="0"/>
              <a:t>6.2.5 </a:t>
            </a:r>
            <a:r>
              <a:rPr lang="en-US" sz="2200" dirty="0"/>
              <a:t>Sketch and explain qualitatively the Maxwell–Boltzmann energy distribution curve for a fixed amount of gas at different temperatures and its consequences for changes in reaction rate. (</a:t>
            </a:r>
            <a:r>
              <a:rPr lang="en-US" sz="2200" dirty="0" smtClean="0"/>
              <a:t>3)</a:t>
            </a:r>
          </a:p>
          <a:p>
            <a:r>
              <a:rPr lang="en-US" sz="2200" dirty="0" smtClean="0"/>
              <a:t>6.2.6 </a:t>
            </a:r>
            <a:r>
              <a:rPr lang="en-US" sz="2200" dirty="0"/>
              <a:t>Describe the effect of a catalyst on a chemical reaction. (2) </a:t>
            </a:r>
            <a:endParaRPr lang="en-US" sz="2200" dirty="0" smtClean="0"/>
          </a:p>
          <a:p>
            <a:r>
              <a:rPr lang="en-US" sz="2200" dirty="0" smtClean="0"/>
              <a:t>6.2.7 </a:t>
            </a:r>
            <a:r>
              <a:rPr lang="en-US" sz="2200" dirty="0"/>
              <a:t>Sketch and explain Maxwell– Boltzmann curves for reactions with and without catalysts. (3) </a:t>
            </a:r>
          </a:p>
        </p:txBody>
      </p:sp>
    </p:spTree>
    <p:extLst>
      <p:ext uri="{BB962C8B-B14F-4D97-AF65-F5344CB8AC3E}">
        <p14:creationId xmlns:p14="http://schemas.microsoft.com/office/powerpoint/2010/main" val="10548000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6.2.5 – Maxwell-Boltzmann Curve</a:t>
            </a:r>
            <a:endParaRPr lang="en-US" dirty="0"/>
          </a:p>
        </p:txBody>
      </p:sp>
      <p:sp>
        <p:nvSpPr>
          <p:cNvPr id="3" name="Content Placeholder 2"/>
          <p:cNvSpPr>
            <a:spLocks noGrp="1"/>
          </p:cNvSpPr>
          <p:nvPr>
            <p:ph idx="1"/>
          </p:nvPr>
        </p:nvSpPr>
        <p:spPr/>
        <p:txBody>
          <a:bodyPr/>
          <a:lstStyle/>
          <a:p>
            <a:r>
              <a:rPr lang="en-US" dirty="0"/>
              <a:t>6.2.5 Sketch and explain qualitatively the Maxwell–Boltzmann energy distribution curve for a fixed amount of gas at different temperatures and its consequences for changes in reaction rate. (3)</a:t>
            </a:r>
          </a:p>
          <a:p>
            <a:r>
              <a:rPr lang="en-US" dirty="0" smtClean="0"/>
              <a:t>Theoretical calculations and experimental measurements both suggest that the translational (and vibrational) kinetic energies of gas molecules in an ideal gas are distributed over a range known as a </a:t>
            </a:r>
            <a:r>
              <a:rPr lang="en-US" b="1" dirty="0" smtClean="0"/>
              <a:t>Maxwell-Boltzmann distribution</a:t>
            </a:r>
            <a:endParaRPr lang="en-US" dirty="0" smtClean="0"/>
          </a:p>
          <a:p>
            <a:r>
              <a:rPr lang="en-US" dirty="0" smtClean="0"/>
              <a:t>Similar distributions of kinetic energies are present 	in the particles in solutions and liquids</a:t>
            </a:r>
            <a:endParaRPr lang="en-US" dirty="0"/>
          </a:p>
        </p:txBody>
      </p:sp>
    </p:spTree>
    <p:extLst>
      <p:ext uri="{BB962C8B-B14F-4D97-AF65-F5344CB8AC3E}">
        <p14:creationId xmlns:p14="http://schemas.microsoft.com/office/powerpoint/2010/main" val="20602625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6.2.5 – Maxwell-Boltzmann Curve</a:t>
            </a:r>
            <a:endParaRPr lang="en-US" dirty="0"/>
          </a:p>
        </p:txBody>
      </p:sp>
      <p:sp>
        <p:nvSpPr>
          <p:cNvPr id="3" name="Content Placeholder 2"/>
          <p:cNvSpPr>
            <a:spLocks noGrp="1"/>
          </p:cNvSpPr>
          <p:nvPr>
            <p:ph idx="1"/>
          </p:nvPr>
        </p:nvSpPr>
        <p:spPr/>
        <p:txBody>
          <a:bodyPr/>
          <a:lstStyle/>
          <a:p>
            <a:r>
              <a:rPr lang="en-US" dirty="0" smtClean="0"/>
              <a:t>The following curve shows the Maxwell-Boltzmann distribution of kinetic energies in a solution or gas at three different temperatures. </a:t>
            </a:r>
          </a:p>
          <a:p>
            <a:r>
              <a:rPr lang="en-US" dirty="0" smtClean="0"/>
              <a:t>The area under the curve is directly proportional to the total number of molecules and molecules containing energies within that range</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4365104"/>
            <a:ext cx="4716016" cy="2492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7" y="4365104"/>
            <a:ext cx="4427983" cy="2558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19791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842" y="584719"/>
            <a:ext cx="8928992" cy="819944"/>
          </a:xfrm>
        </p:spPr>
        <p:txBody>
          <a:bodyPr/>
          <a:lstStyle/>
          <a:p>
            <a:r>
              <a:rPr lang="en-US" dirty="0" smtClean="0"/>
              <a:t>6.2.5 – Temperature Effect on the Maxwell-Boltzmann Curve</a:t>
            </a:r>
            <a:endParaRPr lang="en-US" dirty="0"/>
          </a:p>
        </p:txBody>
      </p:sp>
      <p:sp>
        <p:nvSpPr>
          <p:cNvPr id="3" name="Content Placeholder 2"/>
          <p:cNvSpPr>
            <a:spLocks noGrp="1"/>
          </p:cNvSpPr>
          <p:nvPr>
            <p:ph idx="1"/>
          </p:nvPr>
        </p:nvSpPr>
        <p:spPr/>
        <p:txBody>
          <a:bodyPr/>
          <a:lstStyle/>
          <a:p>
            <a:r>
              <a:rPr lang="en-US" dirty="0" smtClean="0"/>
              <a:t>The </a:t>
            </a:r>
            <a:r>
              <a:rPr lang="en-US" b="1" dirty="0" smtClean="0"/>
              <a:t>peak</a:t>
            </a:r>
            <a:r>
              <a:rPr lang="en-US" dirty="0" smtClean="0"/>
              <a:t> of the curve moves to the right so the most likely value of kinetic energy for the molecules increases</a:t>
            </a:r>
          </a:p>
          <a:p>
            <a:r>
              <a:rPr lang="en-US" dirty="0" smtClean="0"/>
              <a:t>The </a:t>
            </a:r>
            <a:r>
              <a:rPr lang="en-US" b="1" dirty="0" smtClean="0"/>
              <a:t>curve flattens</a:t>
            </a:r>
            <a:r>
              <a:rPr lang="en-US" dirty="0" smtClean="0"/>
              <a:t> so the total area under it and, therefore, the total number of molecules remains constant</a:t>
            </a:r>
          </a:p>
          <a:p>
            <a:r>
              <a:rPr lang="en-US" dirty="0" smtClean="0"/>
              <a:t>The </a:t>
            </a:r>
            <a:r>
              <a:rPr lang="en-US" b="1" dirty="0" smtClean="0"/>
              <a:t>area under the curve to the right of the activation energy</a:t>
            </a:r>
            <a:r>
              <a:rPr lang="en-US" dirty="0" smtClean="0"/>
              <a:t>, </a:t>
            </a:r>
            <a:r>
              <a:rPr lang="en-US" dirty="0" err="1" smtClean="0"/>
              <a:t>E</a:t>
            </a:r>
            <a:r>
              <a:rPr lang="en-US" baseline="-25000" dirty="0" err="1" smtClean="0"/>
              <a:t>a</a:t>
            </a:r>
            <a:r>
              <a:rPr lang="en-US" dirty="0" smtClean="0"/>
              <a:t>, increases. This means that at higher temperatures, a greater percentage of molecules have energies equal to or in excess of 	the activation energy, E</a:t>
            </a:r>
            <a:r>
              <a:rPr lang="en-US" baseline="-25000" dirty="0" smtClean="0"/>
              <a:t>a</a:t>
            </a:r>
            <a:r>
              <a:rPr lang="en-US" dirty="0" smtClean="0"/>
              <a:t>. </a:t>
            </a:r>
            <a:endParaRPr lang="en-US" dirty="0"/>
          </a:p>
        </p:txBody>
      </p:sp>
    </p:spTree>
    <p:extLst>
      <p:ext uri="{BB962C8B-B14F-4D97-AF65-F5344CB8AC3E}">
        <p14:creationId xmlns:p14="http://schemas.microsoft.com/office/powerpoint/2010/main" val="29858085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843" y="566058"/>
            <a:ext cx="8928992" cy="819944"/>
          </a:xfrm>
        </p:spPr>
        <p:txBody>
          <a:bodyPr/>
          <a:lstStyle/>
          <a:p>
            <a:r>
              <a:rPr lang="en-US" dirty="0" smtClean="0"/>
              <a:t>6.2.5 – Effect of Temperature Change</a:t>
            </a:r>
            <a:endParaRPr lang="en-US" dirty="0"/>
          </a:p>
        </p:txBody>
      </p:sp>
      <p:sp>
        <p:nvSpPr>
          <p:cNvPr id="3" name="Content Placeholder 2"/>
          <p:cNvSpPr>
            <a:spLocks noGrp="1"/>
          </p:cNvSpPr>
          <p:nvPr>
            <p:ph idx="1"/>
          </p:nvPr>
        </p:nvSpPr>
        <p:spPr/>
        <p:txBody>
          <a:bodyPr/>
          <a:lstStyle/>
          <a:p>
            <a:r>
              <a:rPr lang="en-US" dirty="0" smtClean="0"/>
              <a:t>The increased temperature raises the collision rate because average speeds of particles in the gas, liquid, or solution are increased</a:t>
            </a:r>
          </a:p>
          <a:p>
            <a:pPr lvl="1"/>
            <a:r>
              <a:rPr lang="en-US" dirty="0" smtClean="0"/>
              <a:t>Small effect</a:t>
            </a:r>
          </a:p>
          <a:p>
            <a:pPr lvl="1"/>
            <a:r>
              <a:rPr lang="en-US" dirty="0" smtClean="0"/>
              <a:t>Temperature +10</a:t>
            </a:r>
            <a:r>
              <a:rPr lang="en-US" baseline="30000" dirty="0" smtClean="0"/>
              <a:t>o</a:t>
            </a:r>
            <a:r>
              <a:rPr lang="en-US" dirty="0" smtClean="0"/>
              <a:t>C = 2% increase in collision rate</a:t>
            </a:r>
          </a:p>
          <a:p>
            <a:r>
              <a:rPr lang="en-US" dirty="0" smtClean="0"/>
              <a:t>The increased temperature raises the total energy that each molecule possesses and allows many new molecules to overcome the activation energy</a:t>
            </a:r>
          </a:p>
          <a:p>
            <a:pPr lvl="1"/>
            <a:r>
              <a:rPr lang="en-US" dirty="0" smtClean="0"/>
              <a:t>Big effect</a:t>
            </a:r>
          </a:p>
          <a:p>
            <a:pPr lvl="1"/>
            <a:r>
              <a:rPr lang="en-US" dirty="0" smtClean="0"/>
              <a:t>Temperature +10</a:t>
            </a:r>
            <a:r>
              <a:rPr lang="en-US" baseline="30000" dirty="0" smtClean="0"/>
              <a:t>o</a:t>
            </a:r>
            <a:r>
              <a:rPr lang="en-US" dirty="0" smtClean="0"/>
              <a:t>C = 100% increase in rate</a:t>
            </a:r>
            <a:endParaRPr lang="en-US" dirty="0"/>
          </a:p>
        </p:txBody>
      </p:sp>
    </p:spTree>
    <p:extLst>
      <p:ext uri="{BB962C8B-B14F-4D97-AF65-F5344CB8AC3E}">
        <p14:creationId xmlns:p14="http://schemas.microsoft.com/office/powerpoint/2010/main" val="37341115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6.2.6/7 – Effect of Catalysts</a:t>
            </a:r>
            <a:endParaRPr lang="en-US" dirty="0"/>
          </a:p>
        </p:txBody>
      </p:sp>
      <p:sp>
        <p:nvSpPr>
          <p:cNvPr id="3" name="Content Placeholder 2"/>
          <p:cNvSpPr>
            <a:spLocks noGrp="1"/>
          </p:cNvSpPr>
          <p:nvPr>
            <p:ph idx="1"/>
          </p:nvPr>
        </p:nvSpPr>
        <p:spPr>
          <a:xfrm>
            <a:off x="-32658" y="1052736"/>
            <a:ext cx="9176657" cy="4392488"/>
          </a:xfrm>
        </p:spPr>
        <p:txBody>
          <a:bodyPr/>
          <a:lstStyle/>
          <a:p>
            <a:r>
              <a:rPr lang="en-US" dirty="0"/>
              <a:t>6.2.6 Describe the effect of a catalyst on a </a:t>
            </a:r>
            <a:r>
              <a:rPr lang="en-US" dirty="0" err="1" smtClean="0"/>
              <a:t>chem</a:t>
            </a:r>
            <a:r>
              <a:rPr lang="en-US" dirty="0" smtClean="0"/>
              <a:t> </a:t>
            </a:r>
            <a:r>
              <a:rPr lang="en-US" dirty="0" err="1" smtClean="0"/>
              <a:t>rxn</a:t>
            </a:r>
            <a:r>
              <a:rPr lang="en-US" dirty="0" smtClean="0"/>
              <a:t> </a:t>
            </a:r>
          </a:p>
          <a:p>
            <a:r>
              <a:rPr lang="en-US" dirty="0"/>
              <a:t>6.2.7 Sketch and explain Maxwell–Boltzmann curves for reactions with and without catalysts. (3) </a:t>
            </a:r>
            <a:endParaRPr lang="en-US" dirty="0" smtClean="0"/>
          </a:p>
          <a:p>
            <a:r>
              <a:rPr lang="en-US" dirty="0" smtClean="0"/>
              <a:t>A </a:t>
            </a:r>
            <a:r>
              <a:rPr lang="en-US" b="1" dirty="0" smtClean="0"/>
              <a:t>catalyst</a:t>
            </a:r>
            <a:r>
              <a:rPr lang="en-US" dirty="0" smtClean="0"/>
              <a:t> is a substance that can increase the rate of reaction but remains chemically unchanged at the end of the reaction. </a:t>
            </a:r>
          </a:p>
          <a:p>
            <a:r>
              <a:rPr lang="en-US" dirty="0" smtClean="0"/>
              <a:t>Catalysts are important in many industrial processes, where they are frequently transition metals or their compounds</a:t>
            </a:r>
          </a:p>
          <a:p>
            <a:r>
              <a:rPr lang="en-US" dirty="0" smtClean="0"/>
              <a:t>Catalysts </a:t>
            </a:r>
            <a:r>
              <a:rPr lang="en-US" b="1" dirty="0" smtClean="0"/>
              <a:t>increase</a:t>
            </a:r>
            <a:r>
              <a:rPr lang="en-US" dirty="0" smtClean="0"/>
              <a:t> the rate of reaction by providing 	a new alternative pathway or </a:t>
            </a:r>
            <a:r>
              <a:rPr lang="en-US" b="1" dirty="0" smtClean="0"/>
              <a:t>mechanism</a:t>
            </a:r>
            <a:r>
              <a:rPr lang="en-US" dirty="0" smtClean="0"/>
              <a:t> for the 		reaction that has a lower activation energy</a:t>
            </a:r>
            <a:endParaRPr lang="en-US" dirty="0"/>
          </a:p>
          <a:p>
            <a:endParaRPr lang="en-US" dirty="0"/>
          </a:p>
        </p:txBody>
      </p:sp>
    </p:spTree>
    <p:extLst>
      <p:ext uri="{BB962C8B-B14F-4D97-AF65-F5344CB8AC3E}">
        <p14:creationId xmlns:p14="http://schemas.microsoft.com/office/powerpoint/2010/main" val="21703091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6.2.6 – Catalyst Energy Diagram</a:t>
            </a:r>
            <a:endParaRPr lang="en-US" dirty="0"/>
          </a:p>
        </p:txBody>
      </p:sp>
      <p:sp>
        <p:nvSpPr>
          <p:cNvPr id="3" name="Content Placeholder 2"/>
          <p:cNvSpPr>
            <a:spLocks noGrp="1"/>
          </p:cNvSpPr>
          <p:nvPr>
            <p:ph idx="1"/>
          </p:nvPr>
        </p:nvSpPr>
        <p:spPr/>
        <p:txBody>
          <a:bodyPr/>
          <a:lstStyle/>
          <a:p>
            <a:r>
              <a:rPr lang="en-US" dirty="0" smtClean="0"/>
              <a:t>The general enthalpy level diagram for a catalyzed and </a:t>
            </a:r>
            <a:r>
              <a:rPr lang="en-US" dirty="0" err="1" smtClean="0"/>
              <a:t>uncatalyzed</a:t>
            </a:r>
            <a:r>
              <a:rPr lang="en-US" dirty="0" smtClean="0"/>
              <a:t> exothermic reaction. </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454688"/>
            <a:ext cx="5268145" cy="4438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73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6.2.6/7 – Catalyst does not…</a:t>
            </a:r>
            <a:endParaRPr lang="en-US" dirty="0"/>
          </a:p>
        </p:txBody>
      </p:sp>
      <p:sp>
        <p:nvSpPr>
          <p:cNvPr id="3" name="Content Placeholder 2"/>
          <p:cNvSpPr>
            <a:spLocks noGrp="1"/>
          </p:cNvSpPr>
          <p:nvPr>
            <p:ph idx="1"/>
          </p:nvPr>
        </p:nvSpPr>
        <p:spPr>
          <a:xfrm>
            <a:off x="251520" y="1052736"/>
            <a:ext cx="8892480" cy="4392488"/>
          </a:xfrm>
        </p:spPr>
        <p:txBody>
          <a:bodyPr/>
          <a:lstStyle/>
          <a:p>
            <a:r>
              <a:rPr lang="en-US" dirty="0" smtClean="0"/>
              <a:t>Catalysts </a:t>
            </a:r>
            <a:r>
              <a:rPr lang="en-US" b="1" dirty="0" smtClean="0"/>
              <a:t>do not</a:t>
            </a:r>
            <a:r>
              <a:rPr lang="en-US" dirty="0" smtClean="0"/>
              <a:t> alter the position of equilibrium, they only increase the rate at which equilibrium is achieved. </a:t>
            </a:r>
          </a:p>
          <a:p>
            <a:pPr lvl="1"/>
            <a:r>
              <a:rPr lang="en-US" dirty="0" smtClean="0"/>
              <a:t>The presence of a catalyst </a:t>
            </a:r>
            <a:r>
              <a:rPr lang="en-US" b="1" dirty="0" smtClean="0"/>
              <a:t>does not </a:t>
            </a:r>
            <a:r>
              <a:rPr lang="en-US" dirty="0" smtClean="0"/>
              <a:t>increase the yield or products</a:t>
            </a:r>
          </a:p>
          <a:p>
            <a:pPr lvl="1"/>
            <a:r>
              <a:rPr lang="en-US" dirty="0" smtClean="0"/>
              <a:t>The equilibrium stays constant</a:t>
            </a:r>
          </a:p>
          <a:p>
            <a:pPr lvl="1"/>
            <a:r>
              <a:rPr lang="en-US" dirty="0" smtClean="0"/>
              <a:t>Both the forward and reverse activation energies are lowered, increasing the rates in both directions</a:t>
            </a:r>
          </a:p>
          <a:p>
            <a:pPr lvl="1"/>
            <a:r>
              <a:rPr lang="en-US" dirty="0" smtClean="0"/>
              <a:t>No effect on reactions that are not thermodynamically spontaneous. They do not alter enthalpy change, </a:t>
            </a:r>
            <a:r>
              <a:rPr lang="en-US" dirty="0" smtClean="0">
                <a:latin typeface="Cambria"/>
              </a:rPr>
              <a:t>∆</a:t>
            </a:r>
            <a:r>
              <a:rPr lang="en-US" dirty="0" smtClean="0"/>
              <a:t>H, or Gibbs free, </a:t>
            </a:r>
            <a:r>
              <a:rPr lang="en-US" dirty="0">
                <a:latin typeface="Cambria"/>
              </a:rPr>
              <a:t>∆ </a:t>
            </a:r>
            <a:r>
              <a:rPr lang="en-US" dirty="0" smtClean="0"/>
              <a:t>G. </a:t>
            </a:r>
          </a:p>
          <a:p>
            <a:endParaRPr lang="en-US" dirty="0" smtClean="0"/>
          </a:p>
          <a:p>
            <a:pPr lvl="1"/>
            <a:endParaRPr lang="en-US" dirty="0"/>
          </a:p>
        </p:txBody>
      </p:sp>
    </p:spTree>
    <p:extLst>
      <p:ext uri="{BB962C8B-B14F-4D97-AF65-F5344CB8AC3E}">
        <p14:creationId xmlns:p14="http://schemas.microsoft.com/office/powerpoint/2010/main" val="37488169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6.2.6/7 – Catalyst Examples</a:t>
            </a:r>
            <a:endParaRPr lang="en-US" dirty="0"/>
          </a:p>
        </p:txBody>
      </p:sp>
      <p:sp>
        <p:nvSpPr>
          <p:cNvPr id="3" name="Content Placeholder 2"/>
          <p:cNvSpPr>
            <a:spLocks noGrp="1"/>
          </p:cNvSpPr>
          <p:nvPr>
            <p:ph idx="1"/>
          </p:nvPr>
        </p:nvSpPr>
        <p:spPr/>
        <p:txBody>
          <a:bodyPr/>
          <a:lstStyle/>
          <a:p>
            <a:r>
              <a:rPr lang="en-US" dirty="0" smtClean="0"/>
              <a:t>Biological catalysts are known as enzymes (proteins) and consist of those often associated with metal ions</a:t>
            </a:r>
          </a:p>
          <a:p>
            <a:r>
              <a:rPr lang="en-US" dirty="0" smtClean="0"/>
              <a:t>A substance that decreases the rate of reaction is called an </a:t>
            </a:r>
            <a:r>
              <a:rPr lang="en-US" b="1" dirty="0" smtClean="0"/>
              <a:t>inhibitor</a:t>
            </a:r>
          </a:p>
          <a:p>
            <a:r>
              <a:rPr lang="en-US" dirty="0" smtClean="0"/>
              <a:t>The ‘anti-lock’ compound, tetraethyl lead(IV), used to prevent ignition of ‘leaded’ petroleum vapor is and example of an inhibitor</a:t>
            </a:r>
          </a:p>
          <a:p>
            <a:endParaRPr lang="en-US" dirty="0"/>
          </a:p>
        </p:txBody>
      </p:sp>
    </p:spTree>
    <p:extLst>
      <p:ext uri="{BB962C8B-B14F-4D97-AF65-F5344CB8AC3E}">
        <p14:creationId xmlns:p14="http://schemas.microsoft.com/office/powerpoint/2010/main" val="16952230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6.2.6/7 – Catalyst Examples</a:t>
            </a:r>
            <a:endParaRPr lang="en-US" dirty="0"/>
          </a:p>
        </p:txBody>
      </p:sp>
      <p:sp>
        <p:nvSpPr>
          <p:cNvPr id="3" name="Content Placeholder 2"/>
          <p:cNvSpPr>
            <a:spLocks noGrp="1"/>
          </p:cNvSpPr>
          <p:nvPr>
            <p:ph idx="1"/>
          </p:nvPr>
        </p:nvSpPr>
        <p:spPr/>
        <p:txBody>
          <a:bodyPr/>
          <a:lstStyle/>
          <a:p>
            <a:r>
              <a:rPr lang="en-US" dirty="0" smtClean="0"/>
              <a:t>In chemical industry:</a:t>
            </a:r>
          </a:p>
          <a:p>
            <a:pPr lvl="1"/>
            <a:r>
              <a:rPr lang="en-US" dirty="0" smtClean="0"/>
              <a:t>Finely divided iron in the Haber process for making ammonia and platinum in the Contact Process (Topic 07 – soon)</a:t>
            </a:r>
          </a:p>
          <a:p>
            <a:pPr lvl="1"/>
            <a:r>
              <a:rPr lang="en-US" dirty="0" smtClean="0"/>
              <a:t>A complex </a:t>
            </a:r>
            <a:r>
              <a:rPr lang="en-US" dirty="0" err="1" smtClean="0"/>
              <a:t>organo</a:t>
            </a:r>
            <a:r>
              <a:rPr lang="en-US" dirty="0" smtClean="0"/>
              <a:t>-metallic catalyst, known as Ziegler-Natta catalyst, is used in the production of polymers from alkenes (Adv. Organic)</a:t>
            </a:r>
          </a:p>
          <a:p>
            <a:pPr lvl="1"/>
            <a:r>
              <a:rPr lang="en-US" dirty="0" smtClean="0"/>
              <a:t>Solid MnO</a:t>
            </a:r>
            <a:r>
              <a:rPr lang="en-US" baseline="-25000" dirty="0" smtClean="0"/>
              <a:t>2</a:t>
            </a:r>
            <a:r>
              <a:rPr lang="en-US" dirty="0" smtClean="0"/>
              <a:t> (manganese (IV) oxide) acts as a catalyst to decompose hydrogen peroxide</a:t>
            </a:r>
          </a:p>
          <a:p>
            <a:pPr lvl="2"/>
            <a:r>
              <a:rPr lang="en-US" dirty="0" smtClean="0"/>
              <a:t>2H</a:t>
            </a:r>
            <a:r>
              <a:rPr lang="en-US" baseline="-25000" dirty="0" smtClean="0"/>
              <a:t>2</a:t>
            </a:r>
            <a:r>
              <a:rPr lang="en-US" dirty="0" smtClean="0"/>
              <a:t>O</a:t>
            </a:r>
            <a:r>
              <a:rPr lang="en-US" baseline="-25000" dirty="0" smtClean="0"/>
              <a:t>2</a:t>
            </a:r>
            <a:r>
              <a:rPr lang="en-US" dirty="0" smtClean="0"/>
              <a:t>(</a:t>
            </a:r>
            <a:r>
              <a:rPr lang="en-US" dirty="0" err="1" smtClean="0"/>
              <a:t>aq</a:t>
            </a:r>
            <a:r>
              <a:rPr lang="en-US" dirty="0" smtClean="0"/>
              <a:t>) </a:t>
            </a:r>
            <a:r>
              <a:rPr lang="en-US" dirty="0" smtClean="0">
                <a:sym typeface="Wingdings" pitchFamily="2" charset="2"/>
              </a:rPr>
              <a:t> </a:t>
            </a:r>
            <a:r>
              <a:rPr lang="en-US" dirty="0" smtClean="0">
                <a:sym typeface="Wingdings" pitchFamily="2" charset="2"/>
              </a:rPr>
              <a:t>2H</a:t>
            </a:r>
            <a:r>
              <a:rPr lang="en-US" baseline="-25000" dirty="0" smtClean="0">
                <a:sym typeface="Wingdings" pitchFamily="2" charset="2"/>
              </a:rPr>
              <a:t>2</a:t>
            </a:r>
            <a:r>
              <a:rPr lang="en-US" dirty="0" smtClean="0">
                <a:sym typeface="Wingdings" pitchFamily="2" charset="2"/>
              </a:rPr>
              <a:t>O(l) </a:t>
            </a:r>
            <a:r>
              <a:rPr lang="en-US" dirty="0" smtClean="0">
                <a:sym typeface="Wingdings" pitchFamily="2" charset="2"/>
              </a:rPr>
              <a:t>+ O</a:t>
            </a:r>
            <a:r>
              <a:rPr lang="en-US" baseline="-25000" dirty="0" smtClean="0">
                <a:sym typeface="Wingdings" pitchFamily="2" charset="2"/>
              </a:rPr>
              <a:t>2</a:t>
            </a:r>
            <a:r>
              <a:rPr lang="en-US" dirty="0" smtClean="0">
                <a:sym typeface="Wingdings" pitchFamily="2" charset="2"/>
              </a:rPr>
              <a:t>(g)</a:t>
            </a:r>
          </a:p>
          <a:p>
            <a:pPr lvl="2"/>
            <a:r>
              <a:rPr lang="en-US" dirty="0" smtClean="0">
                <a:sym typeface="Wingdings" pitchFamily="2" charset="2"/>
              </a:rPr>
              <a:t>Insoluble MnO</a:t>
            </a:r>
            <a:r>
              <a:rPr lang="en-US" baseline="-25000" dirty="0" smtClean="0">
                <a:sym typeface="Wingdings" pitchFamily="2" charset="2"/>
              </a:rPr>
              <a:t>2</a:t>
            </a:r>
            <a:r>
              <a:rPr lang="en-US" dirty="0" smtClean="0">
                <a:sym typeface="Wingdings" pitchFamily="2" charset="2"/>
              </a:rPr>
              <a:t> can be filtered off after, washed and dried for reuse (since catalysts are not altered)</a:t>
            </a:r>
            <a:endParaRPr lang="en-US" dirty="0"/>
          </a:p>
        </p:txBody>
      </p:sp>
    </p:spTree>
    <p:extLst>
      <p:ext uri="{BB962C8B-B14F-4D97-AF65-F5344CB8AC3E}">
        <p14:creationId xmlns:p14="http://schemas.microsoft.com/office/powerpoint/2010/main" val="40560128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6.2.6/7 – Catalyst Examples</a:t>
            </a:r>
            <a:endParaRPr lang="en-US" dirty="0"/>
          </a:p>
        </p:txBody>
      </p:sp>
      <p:sp>
        <p:nvSpPr>
          <p:cNvPr id="3" name="Content Placeholder 2"/>
          <p:cNvSpPr>
            <a:spLocks noGrp="1"/>
          </p:cNvSpPr>
          <p:nvPr>
            <p:ph idx="1"/>
          </p:nvPr>
        </p:nvSpPr>
        <p:spPr/>
        <p:txBody>
          <a:bodyPr/>
          <a:lstStyle/>
          <a:p>
            <a:r>
              <a:rPr lang="en-US" dirty="0" smtClean="0"/>
              <a:t>Oxidation of potassium sodium tartrate by hydrogen peroxide solution to give a mixture of oxygen and carbon dioxide gases</a:t>
            </a:r>
          </a:p>
          <a:p>
            <a:pPr lvl="1"/>
            <a:r>
              <a:rPr lang="en-US" dirty="0" smtClean="0"/>
              <a:t>Reaction is catalyzed by CoCl</a:t>
            </a:r>
            <a:r>
              <a:rPr lang="en-US" baseline="-25000" dirty="0" smtClean="0"/>
              <a:t>2</a:t>
            </a:r>
            <a:endParaRPr lang="en-US" dirty="0" smtClean="0"/>
          </a:p>
          <a:p>
            <a:pPr lvl="1"/>
            <a:r>
              <a:rPr lang="en-US" dirty="0" smtClean="0"/>
              <a:t>As the experiment proceeds the pink color of the aqueous Co</a:t>
            </a:r>
            <a:r>
              <a:rPr lang="en-US" baseline="30000" dirty="0" smtClean="0"/>
              <a:t>2+</a:t>
            </a:r>
            <a:r>
              <a:rPr lang="en-US" dirty="0" smtClean="0"/>
              <a:t> ions changes to green (intermediate), before returning to pink indicating a regeneration of the catalyst. </a:t>
            </a:r>
            <a:endParaRPr lang="en-US" dirty="0"/>
          </a:p>
        </p:txBody>
      </p:sp>
    </p:spTree>
    <p:extLst>
      <p:ext uri="{BB962C8B-B14F-4D97-AF65-F5344CB8AC3E}">
        <p14:creationId xmlns:p14="http://schemas.microsoft.com/office/powerpoint/2010/main" val="30948884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230"/>
            <a:ext cx="9141025" cy="6855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83026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78" y="168492"/>
            <a:ext cx="8928992" cy="819944"/>
          </a:xfrm>
        </p:spPr>
        <p:txBody>
          <a:bodyPr/>
          <a:lstStyle/>
          <a:p>
            <a:r>
              <a:rPr lang="en-US" dirty="0" smtClean="0"/>
              <a:t>6.2.6/7 – </a:t>
            </a:r>
            <a:r>
              <a:rPr lang="en-US" dirty="0" smtClean="0"/>
              <a:t>Types of  </a:t>
            </a:r>
            <a:r>
              <a:rPr lang="en-US" dirty="0" smtClean="0"/>
              <a:t>Catalysts</a:t>
            </a:r>
            <a:endParaRPr lang="en-US" dirty="0"/>
          </a:p>
        </p:txBody>
      </p:sp>
      <p:sp>
        <p:nvSpPr>
          <p:cNvPr id="3" name="Content Placeholder 2"/>
          <p:cNvSpPr>
            <a:spLocks noGrp="1"/>
          </p:cNvSpPr>
          <p:nvPr>
            <p:ph idx="1"/>
          </p:nvPr>
        </p:nvSpPr>
        <p:spPr>
          <a:xfrm>
            <a:off x="251520" y="1005475"/>
            <a:ext cx="8712968" cy="4392488"/>
          </a:xfrm>
        </p:spPr>
        <p:txBody>
          <a:bodyPr/>
          <a:lstStyle/>
          <a:p>
            <a:r>
              <a:rPr lang="en-US" b="1" dirty="0" smtClean="0"/>
              <a:t>Heterogeneous</a:t>
            </a:r>
            <a:r>
              <a:rPr lang="en-US" dirty="0" smtClean="0"/>
              <a:t> catalyst:</a:t>
            </a:r>
          </a:p>
          <a:p>
            <a:pPr lvl="1"/>
            <a:r>
              <a:rPr lang="en-US" dirty="0" smtClean="0"/>
              <a:t>This </a:t>
            </a:r>
            <a:r>
              <a:rPr lang="en-US" dirty="0"/>
              <a:t>involves the use of a catalyst in a different phase from the reactants. Typical examples involve a </a:t>
            </a:r>
            <a:r>
              <a:rPr lang="en-US" b="1" dirty="0"/>
              <a:t>solid</a:t>
            </a:r>
            <a:r>
              <a:rPr lang="en-US" dirty="0"/>
              <a:t> catalyst with the reactants as either </a:t>
            </a:r>
            <a:r>
              <a:rPr lang="en-US" b="1" dirty="0"/>
              <a:t>liquids or gases</a:t>
            </a:r>
            <a:r>
              <a:rPr lang="en-US" dirty="0" smtClean="0"/>
              <a:t>.</a:t>
            </a:r>
          </a:p>
          <a:p>
            <a:r>
              <a:rPr lang="en-US" b="1" dirty="0" smtClean="0"/>
              <a:t>Homogeneous</a:t>
            </a:r>
            <a:r>
              <a:rPr lang="en-US" dirty="0" smtClean="0"/>
              <a:t> catalyst:</a:t>
            </a:r>
          </a:p>
          <a:p>
            <a:pPr lvl="1"/>
            <a:r>
              <a:rPr lang="en-US" dirty="0" smtClean="0"/>
              <a:t>This </a:t>
            </a:r>
            <a:r>
              <a:rPr lang="en-US" dirty="0"/>
              <a:t>has the catalyst in the same phase as the reactants. Typically everything will be present as a gas or contained in a single liquid phase. </a:t>
            </a:r>
            <a:endParaRPr lang="en-US" dirty="0" smtClean="0"/>
          </a:p>
          <a:p>
            <a:r>
              <a:rPr lang="en-US" b="1" dirty="0" smtClean="0"/>
              <a:t>Autocatalysis</a:t>
            </a:r>
          </a:p>
          <a:p>
            <a:pPr lvl="1"/>
            <a:r>
              <a:rPr lang="en-US" dirty="0" smtClean="0"/>
              <a:t>The products act as a catalyst to increase the reaction rate. More products, greater rate. </a:t>
            </a:r>
            <a:endParaRPr lang="en-US" dirty="0"/>
          </a:p>
        </p:txBody>
      </p:sp>
    </p:spTree>
    <p:extLst>
      <p:ext uri="{BB962C8B-B14F-4D97-AF65-F5344CB8AC3E}">
        <p14:creationId xmlns:p14="http://schemas.microsoft.com/office/powerpoint/2010/main" val="22107975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58" y="260648"/>
            <a:ext cx="8928992" cy="819944"/>
          </a:xfrm>
        </p:spPr>
        <p:txBody>
          <a:bodyPr/>
          <a:lstStyle/>
          <a:p>
            <a:r>
              <a:rPr lang="en-US" dirty="0" smtClean="0"/>
              <a:t>6.2.6/7 - Autocatalysis</a:t>
            </a:r>
            <a:endParaRPr lang="en-US" dirty="0"/>
          </a:p>
        </p:txBody>
      </p:sp>
      <p:sp>
        <p:nvSpPr>
          <p:cNvPr id="3" name="Content Placeholder 2"/>
          <p:cNvSpPr>
            <a:spLocks noGrp="1"/>
          </p:cNvSpPr>
          <p:nvPr>
            <p:ph idx="1"/>
          </p:nvPr>
        </p:nvSpPr>
        <p:spPr>
          <a:xfrm>
            <a:off x="179512" y="1052736"/>
            <a:ext cx="8964488" cy="4392488"/>
          </a:xfrm>
        </p:spPr>
        <p:txBody>
          <a:bodyPr/>
          <a:lstStyle/>
          <a:p>
            <a:r>
              <a:rPr lang="en-US" sz="2400" dirty="0"/>
              <a:t>The reaction is catalyzed by one of its products. </a:t>
            </a:r>
          </a:p>
          <a:p>
            <a:r>
              <a:rPr lang="en-US" sz="2400" dirty="0" smtClean="0"/>
              <a:t>The </a:t>
            </a:r>
            <a:r>
              <a:rPr lang="en-US" sz="2400" dirty="0"/>
              <a:t>oxidation of </a:t>
            </a:r>
            <a:r>
              <a:rPr lang="en-US" sz="2400" dirty="0" err="1"/>
              <a:t>ethanedioic</a:t>
            </a:r>
            <a:r>
              <a:rPr lang="en-US" sz="2400" dirty="0"/>
              <a:t> acid by </a:t>
            </a:r>
            <a:r>
              <a:rPr lang="en-US" sz="2400" dirty="0" err="1"/>
              <a:t>manganate</a:t>
            </a:r>
            <a:r>
              <a:rPr lang="en-US" sz="2400" dirty="0"/>
              <a:t>(VII) ions</a:t>
            </a:r>
          </a:p>
          <a:p>
            <a:r>
              <a:rPr lang="en-US" sz="2400" dirty="0" smtClean="0"/>
              <a:t>The </a:t>
            </a:r>
            <a:r>
              <a:rPr lang="en-US" sz="2400" dirty="0"/>
              <a:t>reaction is very slow at room temperature. It is used as a titration to find the concentration of potassium </a:t>
            </a:r>
            <a:r>
              <a:rPr lang="en-US" sz="2400" dirty="0" err="1"/>
              <a:t>manganate</a:t>
            </a:r>
            <a:r>
              <a:rPr lang="en-US" sz="2400" dirty="0"/>
              <a:t>(VII) solution and is usually carried out at a temperature of about 60°C. Even so, it is quite slow to start with.</a:t>
            </a:r>
          </a:p>
          <a:p>
            <a:r>
              <a:rPr lang="en-US" sz="2400" dirty="0"/>
              <a:t>The reaction is </a:t>
            </a:r>
            <a:r>
              <a:rPr lang="en-US" sz="2400" dirty="0" smtClean="0"/>
              <a:t>catalyzed </a:t>
            </a:r>
            <a:r>
              <a:rPr lang="en-US" sz="2400" dirty="0"/>
              <a:t>by manganese(II) ions. There obviously aren't any of those present before the reaction starts, and so it starts off extremely slowly at room temperature. However, if you look at the equation, you will </a:t>
            </a:r>
            <a:r>
              <a:rPr lang="en-US" sz="2400" dirty="0" smtClean="0"/>
              <a:t>	find </a:t>
            </a:r>
            <a:r>
              <a:rPr lang="en-US" sz="2400" dirty="0"/>
              <a:t>manganese(II) ions amongst the products. More and </a:t>
            </a:r>
            <a:r>
              <a:rPr lang="en-US" sz="2400" dirty="0" smtClean="0"/>
              <a:t>	more </a:t>
            </a:r>
            <a:r>
              <a:rPr lang="en-US" sz="2400" dirty="0"/>
              <a:t>catalyst is produced as the reaction proceeds and so </a:t>
            </a:r>
            <a:r>
              <a:rPr lang="en-US" sz="2400" dirty="0" smtClean="0"/>
              <a:t>	the </a:t>
            </a:r>
            <a:r>
              <a:rPr lang="en-US" sz="2400" dirty="0"/>
              <a:t>reaction speeds up.</a:t>
            </a:r>
          </a:p>
          <a:p>
            <a:endParaRPr lang="en-US" sz="2400" dirty="0"/>
          </a:p>
        </p:txBody>
      </p:sp>
      <p:pic>
        <p:nvPicPr>
          <p:cNvPr id="6" name="Picture 5"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3967" y="6232850"/>
            <a:ext cx="4854581" cy="553054"/>
          </a:xfrm>
          <a:prstGeom prst="rect">
            <a:avLst/>
          </a:prstGeom>
        </p:spPr>
      </p:pic>
    </p:spTree>
    <p:extLst>
      <p:ext uri="{BB962C8B-B14F-4D97-AF65-F5344CB8AC3E}">
        <p14:creationId xmlns:p14="http://schemas.microsoft.com/office/powerpoint/2010/main" val="14597182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6.2.1 – Kinetic Theory</a:t>
            </a:r>
            <a:endParaRPr lang="en-US" dirty="0"/>
          </a:p>
        </p:txBody>
      </p:sp>
      <p:sp>
        <p:nvSpPr>
          <p:cNvPr id="3" name="Content Placeholder 2"/>
          <p:cNvSpPr>
            <a:spLocks noGrp="1"/>
          </p:cNvSpPr>
          <p:nvPr>
            <p:ph idx="1"/>
          </p:nvPr>
        </p:nvSpPr>
        <p:spPr/>
        <p:txBody>
          <a:bodyPr/>
          <a:lstStyle/>
          <a:p>
            <a:r>
              <a:rPr lang="en-US" dirty="0"/>
              <a:t>6.2.1 Describe the kinetic theory in terms of the movement of particles whose average energy is proportional to temperature in kelvins. (2) </a:t>
            </a:r>
          </a:p>
          <a:p>
            <a:r>
              <a:rPr lang="en-US" dirty="0" smtClean="0"/>
              <a:t>Temperature is directly related to the kinetic energy of particles. </a:t>
            </a:r>
          </a:p>
        </p:txBody>
      </p:sp>
    </p:spTree>
    <p:extLst>
      <p:ext uri="{BB962C8B-B14F-4D97-AF65-F5344CB8AC3E}">
        <p14:creationId xmlns:p14="http://schemas.microsoft.com/office/powerpoint/2010/main" val="16823078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8188"/>
            <a:ext cx="8928992" cy="819944"/>
          </a:xfrm>
        </p:spPr>
        <p:txBody>
          <a:bodyPr/>
          <a:lstStyle/>
          <a:p>
            <a:r>
              <a:rPr lang="en-US" dirty="0" smtClean="0"/>
              <a:t>6.2.1 – Assumptions for KMT</a:t>
            </a:r>
            <a:endParaRPr lang="en-US" dirty="0"/>
          </a:p>
        </p:txBody>
      </p:sp>
      <p:sp>
        <p:nvSpPr>
          <p:cNvPr id="3" name="Content Placeholder 2"/>
          <p:cNvSpPr>
            <a:spLocks noGrp="1"/>
          </p:cNvSpPr>
          <p:nvPr>
            <p:ph idx="1"/>
          </p:nvPr>
        </p:nvSpPr>
        <p:spPr>
          <a:xfrm>
            <a:off x="179512" y="908720"/>
            <a:ext cx="8964488" cy="4392488"/>
          </a:xfrm>
        </p:spPr>
        <p:txBody>
          <a:bodyPr/>
          <a:lstStyle/>
          <a:p>
            <a:r>
              <a:rPr lang="en-US" dirty="0"/>
              <a:t>The kinetic theory (often used interchangeably with the collision theory or kinetic molecular theory) assumes the following:</a:t>
            </a:r>
          </a:p>
          <a:p>
            <a:pPr lvl="1"/>
            <a:r>
              <a:rPr lang="en-US" sz="2400" dirty="0"/>
              <a:t>Gas is made of very small particles with non-zero mass</a:t>
            </a:r>
          </a:p>
          <a:p>
            <a:pPr lvl="1"/>
            <a:r>
              <a:rPr lang="en-US" sz="2400" dirty="0"/>
              <a:t>Gases constantly move in random manner</a:t>
            </a:r>
          </a:p>
          <a:p>
            <a:pPr lvl="1"/>
            <a:r>
              <a:rPr lang="en-US" sz="2400" dirty="0"/>
              <a:t>The # molecules in a gas is large enough for </a:t>
            </a:r>
            <a:r>
              <a:rPr lang="en-US" sz="2400" dirty="0" smtClean="0"/>
              <a:t>comparison</a:t>
            </a:r>
            <a:endParaRPr lang="en-US" sz="2400" dirty="0"/>
          </a:p>
          <a:p>
            <a:pPr lvl="1"/>
            <a:r>
              <a:rPr lang="en-US" sz="2400" dirty="0" smtClean="0"/>
              <a:t>Gas particles are </a:t>
            </a:r>
            <a:r>
              <a:rPr lang="en-US" sz="2400" dirty="0"/>
              <a:t>spherical and perfectly </a:t>
            </a:r>
            <a:r>
              <a:rPr lang="en-US" sz="2400" dirty="0" smtClean="0"/>
              <a:t>elastic</a:t>
            </a:r>
          </a:p>
          <a:p>
            <a:pPr lvl="1"/>
            <a:r>
              <a:rPr lang="en-US" sz="2400" dirty="0" smtClean="0"/>
              <a:t>Collisions with the container are perfectly elastic</a:t>
            </a:r>
          </a:p>
          <a:p>
            <a:pPr lvl="1"/>
            <a:r>
              <a:rPr lang="en-US" sz="2400" dirty="0" smtClean="0"/>
              <a:t>Volume is large enough for significant space between </a:t>
            </a:r>
            <a:r>
              <a:rPr lang="en-US" sz="2400" dirty="0" err="1" smtClean="0"/>
              <a:t>mc’s</a:t>
            </a:r>
            <a:endParaRPr lang="en-US" sz="2400" dirty="0" smtClean="0"/>
          </a:p>
          <a:p>
            <a:pPr lvl="1"/>
            <a:r>
              <a:rPr lang="en-US" sz="2400" dirty="0" smtClean="0"/>
              <a:t>Assumption that any relativistic or quantum-mechanical effects are negligible, and that any effects of the gas particles on each other are negligible, except those by collisions</a:t>
            </a:r>
          </a:p>
          <a:p>
            <a:pPr lvl="1"/>
            <a:r>
              <a:rPr lang="en-US" sz="2400" dirty="0" smtClean="0"/>
              <a:t>Temperature is the only factor affecting the average KE</a:t>
            </a:r>
            <a:endParaRPr lang="en-US" sz="2400" dirty="0"/>
          </a:p>
        </p:txBody>
      </p:sp>
    </p:spTree>
    <p:extLst>
      <p:ext uri="{BB962C8B-B14F-4D97-AF65-F5344CB8AC3E}">
        <p14:creationId xmlns:p14="http://schemas.microsoft.com/office/powerpoint/2010/main" val="1283826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6.2.2 – Activation Energy</a:t>
            </a:r>
            <a:endParaRPr lang="en-US" dirty="0"/>
          </a:p>
        </p:txBody>
      </p:sp>
      <p:sp>
        <p:nvSpPr>
          <p:cNvPr id="3" name="Content Placeholder 2"/>
          <p:cNvSpPr>
            <a:spLocks noGrp="1"/>
          </p:cNvSpPr>
          <p:nvPr>
            <p:ph idx="1"/>
          </p:nvPr>
        </p:nvSpPr>
        <p:spPr/>
        <p:txBody>
          <a:bodyPr/>
          <a:lstStyle/>
          <a:p>
            <a:r>
              <a:rPr lang="en-US" dirty="0"/>
              <a:t>6.2.2 Define the term activation energy, Ea. (1)</a:t>
            </a:r>
          </a:p>
          <a:p>
            <a:r>
              <a:rPr lang="en-US" dirty="0"/>
              <a:t>6.2.3 Describe the collision theory. (2) </a:t>
            </a:r>
          </a:p>
          <a:p>
            <a:endParaRPr lang="en-US" dirty="0"/>
          </a:p>
        </p:txBody>
      </p:sp>
    </p:spTree>
    <p:extLst>
      <p:ext uri="{BB962C8B-B14F-4D97-AF65-F5344CB8AC3E}">
        <p14:creationId xmlns:p14="http://schemas.microsoft.com/office/powerpoint/2010/main" val="3698023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6.2.3 – Collision Theory</a:t>
            </a:r>
            <a:endParaRPr lang="en-US" dirty="0"/>
          </a:p>
        </p:txBody>
      </p:sp>
      <p:sp>
        <p:nvSpPr>
          <p:cNvPr id="3" name="Content Placeholder 2"/>
          <p:cNvSpPr>
            <a:spLocks noGrp="1"/>
          </p:cNvSpPr>
          <p:nvPr>
            <p:ph idx="1"/>
          </p:nvPr>
        </p:nvSpPr>
        <p:spPr>
          <a:xfrm>
            <a:off x="16032" y="1052736"/>
            <a:ext cx="9127968" cy="4320480"/>
          </a:xfrm>
        </p:spPr>
        <p:txBody>
          <a:bodyPr/>
          <a:lstStyle/>
          <a:p>
            <a:r>
              <a:rPr lang="en-US" dirty="0"/>
              <a:t>Simple </a:t>
            </a:r>
            <a:r>
              <a:rPr lang="en-US" b="1" dirty="0"/>
              <a:t>collision theory</a:t>
            </a:r>
            <a:r>
              <a:rPr lang="en-US" dirty="0"/>
              <a:t> states that before a chemical reaction can occur, the following requirements must be met:</a:t>
            </a:r>
          </a:p>
          <a:p>
            <a:pPr lvl="1"/>
            <a:r>
              <a:rPr lang="en-US" dirty="0"/>
              <a:t>Reactants (ions, atoms, mc) must physically collide and come into direct contact with each other</a:t>
            </a:r>
          </a:p>
          <a:p>
            <a:pPr lvl="1"/>
            <a:r>
              <a:rPr lang="en-US" dirty="0"/>
              <a:t>Molecules must collide in the correct relative position so active functional groups are aligned. Overcoming </a:t>
            </a:r>
            <a:r>
              <a:rPr lang="en-US" b="1" dirty="0"/>
              <a:t>steric factors</a:t>
            </a:r>
            <a:r>
              <a:rPr lang="en-US" dirty="0"/>
              <a:t> is known as </a:t>
            </a:r>
            <a:r>
              <a:rPr lang="en-US" b="1" dirty="0"/>
              <a:t>collision geometry</a:t>
            </a:r>
            <a:r>
              <a:rPr lang="en-US" dirty="0"/>
              <a:t>. </a:t>
            </a:r>
            <a:endParaRPr lang="en-US" dirty="0" smtClean="0"/>
          </a:p>
          <a:p>
            <a:pPr lvl="1"/>
            <a:r>
              <a:rPr lang="en-US" dirty="0" smtClean="0"/>
              <a:t>Each of the particles must be traveling at sufficient velocity so that enough kinetic energy is provided when the collide for the reaction to occur. This energy barrier is known as the </a:t>
            </a:r>
            <a:r>
              <a:rPr lang="en-US" b="1" dirty="0" smtClean="0"/>
              <a:t>activation energy</a:t>
            </a:r>
            <a:endParaRPr lang="en-US" dirty="0"/>
          </a:p>
          <a:p>
            <a:endParaRPr lang="en-US" dirty="0"/>
          </a:p>
        </p:txBody>
      </p:sp>
    </p:spTree>
    <p:extLst>
      <p:ext uri="{BB962C8B-B14F-4D97-AF65-F5344CB8AC3E}">
        <p14:creationId xmlns:p14="http://schemas.microsoft.com/office/powerpoint/2010/main" val="11308349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6.2.3 – In order for a collision…</a:t>
            </a:r>
            <a:endParaRPr lang="en-US" dirty="0"/>
          </a:p>
        </p:txBody>
      </p:sp>
      <p:sp>
        <p:nvSpPr>
          <p:cNvPr id="3" name="Content Placeholder 2"/>
          <p:cNvSpPr>
            <a:spLocks noGrp="1"/>
          </p:cNvSpPr>
          <p:nvPr>
            <p:ph idx="1"/>
          </p:nvPr>
        </p:nvSpPr>
        <p:spPr/>
        <p:txBody>
          <a:bodyPr/>
          <a:lstStyle/>
          <a:p>
            <a:r>
              <a:rPr lang="en-US" dirty="0" smtClean="0"/>
              <a:t>In order for a reaction to occur, the molecules must be able to overcome the energy barrier and have proper collision geometry</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2852936"/>
            <a:ext cx="6669688" cy="3779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4465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6.2.3 – Activation Energy</a:t>
            </a:r>
            <a:endParaRPr lang="en-US" dirty="0"/>
          </a:p>
        </p:txBody>
      </p:sp>
      <p:sp>
        <p:nvSpPr>
          <p:cNvPr id="3" name="Content Placeholder 2"/>
          <p:cNvSpPr>
            <a:spLocks noGrp="1"/>
          </p:cNvSpPr>
          <p:nvPr>
            <p:ph idx="1"/>
          </p:nvPr>
        </p:nvSpPr>
        <p:spPr/>
        <p:txBody>
          <a:bodyPr/>
          <a:lstStyle/>
          <a:p>
            <a:r>
              <a:rPr lang="en-US" dirty="0" smtClean="0"/>
              <a:t>Values of activation energy, </a:t>
            </a:r>
            <a:r>
              <a:rPr lang="en-US" dirty="0" err="1" smtClean="0"/>
              <a:t>E</a:t>
            </a:r>
            <a:r>
              <a:rPr lang="en-US" baseline="-25000" dirty="0" err="1" smtClean="0"/>
              <a:t>a</a:t>
            </a:r>
            <a:r>
              <a:rPr lang="en-US" dirty="0" smtClean="0"/>
              <a:t>, vary widely between chemical reactions and control how rapidly reactions take place. </a:t>
            </a:r>
          </a:p>
          <a:p>
            <a:r>
              <a:rPr lang="en-US" dirty="0" smtClean="0"/>
              <a:t>Most reactions involve a number of steps, so </a:t>
            </a:r>
            <a:r>
              <a:rPr lang="en-US" dirty="0" err="1" smtClean="0"/>
              <a:t>E</a:t>
            </a:r>
            <a:r>
              <a:rPr lang="en-US" baseline="-25000" dirty="0" err="1" smtClean="0"/>
              <a:t>a</a:t>
            </a:r>
            <a:r>
              <a:rPr lang="en-US" dirty="0" smtClean="0"/>
              <a:t> best corresponds to individual elementary steps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3814021"/>
            <a:ext cx="6192688" cy="3021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5834820"/>
      </p:ext>
    </p:extLst>
  </p:cSld>
  <p:clrMapOvr>
    <a:masterClrMapping/>
  </p:clrMapOvr>
  <p:timing>
    <p:tnLst>
      <p:par>
        <p:cTn id="1" dur="indefinite" restart="never" nodeType="tmRoot"/>
      </p:par>
    </p:tnLst>
  </p:timing>
</p:sld>
</file>

<file path=ppt/theme/theme1.xml><?xml version="1.0" encoding="utf-8"?>
<a:theme xmlns:a="http://schemas.openxmlformats.org/drawingml/2006/main" name="Blueprint">
  <a:themeElements>
    <a:clrScheme name="Blueprint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Blueprint">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ueprint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Blueprint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Blueprint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Blueprint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Blueprint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Blueprint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Blueprint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Blueprint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Designs\Blueprint.pot</Template>
  <TotalTime>7214</TotalTime>
  <Words>2006</Words>
  <Application>Microsoft Office PowerPoint</Application>
  <PresentationFormat>On-screen Show (4:3)</PresentationFormat>
  <Paragraphs>162</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Blueprint</vt:lpstr>
      <vt:lpstr>Topic 06 – Kinetics 6.2a: Collision theory 6.2B: Maxwell-Boltzmann &amp; Catalysts</vt:lpstr>
      <vt:lpstr>6.2 Collision theory - 3 hours</vt:lpstr>
      <vt:lpstr>PowerPoint Presentation</vt:lpstr>
      <vt:lpstr>6.2.1 – Kinetic Theory</vt:lpstr>
      <vt:lpstr>6.2.1 – Assumptions for KMT</vt:lpstr>
      <vt:lpstr>6.2.2 – Activation Energy</vt:lpstr>
      <vt:lpstr>6.2.3 – Collision Theory</vt:lpstr>
      <vt:lpstr>6.2.3 – In order for a collision…</vt:lpstr>
      <vt:lpstr>6.2.3 – Activation Energy</vt:lpstr>
      <vt:lpstr>6.2.3 - Collisions</vt:lpstr>
      <vt:lpstr>6.2.3 – Relative Ea values</vt:lpstr>
      <vt:lpstr>6.2.4 – Effects on Rate of Reaction</vt:lpstr>
      <vt:lpstr>6.2.4 – Effect of Concentration</vt:lpstr>
      <vt:lpstr>6.2.4 – Effect of Pressure</vt:lpstr>
      <vt:lpstr>6.2.4 – Effect of Temperature</vt:lpstr>
      <vt:lpstr>6.2.4 – Effect of Particle Size</vt:lpstr>
      <vt:lpstr>6.2.4 – Effect of Light</vt:lpstr>
      <vt:lpstr>PowerPoint Presentation</vt:lpstr>
      <vt:lpstr>Topic 6.2b:  6.2.5 – 6.2.7</vt:lpstr>
      <vt:lpstr>6.2.5 – Maxwell-Boltzmann Curve</vt:lpstr>
      <vt:lpstr>6.2.5 – Maxwell-Boltzmann Curve</vt:lpstr>
      <vt:lpstr>6.2.5 – Temperature Effect on the Maxwell-Boltzmann Curve</vt:lpstr>
      <vt:lpstr>6.2.5 – Effect of Temperature Change</vt:lpstr>
      <vt:lpstr>6.2.6/7 – Effect of Catalysts</vt:lpstr>
      <vt:lpstr>6.2.6 – Catalyst Energy Diagram</vt:lpstr>
      <vt:lpstr>6.2.6/7 – Catalyst does not…</vt:lpstr>
      <vt:lpstr>6.2.6/7 – Catalyst Examples</vt:lpstr>
      <vt:lpstr>6.2.6/7 – Catalyst Examples</vt:lpstr>
      <vt:lpstr>6.2.6/7 – Catalyst Examples</vt:lpstr>
      <vt:lpstr>6.2.6/7 – Types of  Catalysts</vt:lpstr>
      <vt:lpstr>6.2.6/7 - Autocatalysis</vt:lpstr>
    </vt:vector>
  </TitlesOfParts>
  <Company>Great Barr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A-Level Chemistry (A1)  ATOMIC STRUCTURE</dc:title>
  <dc:creator>Administration</dc:creator>
  <cp:lastModifiedBy>Brakke</cp:lastModifiedBy>
  <cp:revision>209</cp:revision>
  <dcterms:created xsi:type="dcterms:W3CDTF">2011-01-11T01:56:01Z</dcterms:created>
  <dcterms:modified xsi:type="dcterms:W3CDTF">2011-03-03T13:34:34Z</dcterms:modified>
</cp:coreProperties>
</file>